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728" r:id="rId1"/>
  </p:sldMasterIdLst>
  <p:notesMasterIdLst>
    <p:notesMasterId r:id="rId24"/>
  </p:notesMasterIdLst>
  <p:sldIdLst>
    <p:sldId id="256" r:id="rId2"/>
    <p:sldId id="258" r:id="rId3"/>
    <p:sldId id="257" r:id="rId4"/>
    <p:sldId id="263" r:id="rId5"/>
    <p:sldId id="271" r:id="rId6"/>
    <p:sldId id="260" r:id="rId7"/>
    <p:sldId id="265" r:id="rId8"/>
    <p:sldId id="268" r:id="rId9"/>
    <p:sldId id="270" r:id="rId10"/>
    <p:sldId id="285" r:id="rId11"/>
    <p:sldId id="267" r:id="rId12"/>
    <p:sldId id="269" r:id="rId13"/>
    <p:sldId id="276" r:id="rId14"/>
    <p:sldId id="273" r:id="rId15"/>
    <p:sldId id="274" r:id="rId16"/>
    <p:sldId id="284" r:id="rId17"/>
    <p:sldId id="283" r:id="rId18"/>
    <p:sldId id="286" r:id="rId19"/>
    <p:sldId id="275" r:id="rId20"/>
    <p:sldId id="282" r:id="rId21"/>
    <p:sldId id="278" r:id="rId22"/>
    <p:sldId id="279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FF33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11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notesMaster" Target="notesMasters/notesMaster1.xml"/><Relationship Id="rId25" Type="http://schemas.openxmlformats.org/officeDocument/2006/relationships/printerSettings" Target="printerSettings/printerSettings1.bin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DC707E4-8225-1849-A97D-A3C739B3D6B6}" type="doc">
      <dgm:prSet loTypeId="urn:microsoft.com/office/officeart/2009/3/layout/StepUpProcess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4BFB954-3FFF-8E4E-9FDA-751974BF56EC}">
      <dgm:prSet phldrT="[Text]"/>
      <dgm:spPr/>
      <dgm:t>
        <a:bodyPr/>
        <a:lstStyle/>
        <a:p>
          <a:r>
            <a:rPr lang="en-US" dirty="0" smtClean="0"/>
            <a:t>K-12 </a:t>
          </a:r>
          <a:endParaRPr lang="en-US" dirty="0"/>
        </a:p>
      </dgm:t>
    </dgm:pt>
    <dgm:pt modelId="{77418846-57C4-6F4A-9891-5447DB6EDD5D}" type="parTrans" cxnId="{3B17233D-5ADB-814D-9CF2-FA4383595EAD}">
      <dgm:prSet/>
      <dgm:spPr/>
      <dgm:t>
        <a:bodyPr/>
        <a:lstStyle/>
        <a:p>
          <a:endParaRPr lang="en-US"/>
        </a:p>
      </dgm:t>
    </dgm:pt>
    <dgm:pt modelId="{F9570E7B-9DCC-004A-BD01-27574B8A59A4}" type="sibTrans" cxnId="{3B17233D-5ADB-814D-9CF2-FA4383595EAD}">
      <dgm:prSet/>
      <dgm:spPr/>
      <dgm:t>
        <a:bodyPr/>
        <a:lstStyle/>
        <a:p>
          <a:endParaRPr lang="en-US"/>
        </a:p>
      </dgm:t>
    </dgm:pt>
    <dgm:pt modelId="{543B3736-A4EC-DB4F-A9CE-471D30A93E3C}">
      <dgm:prSet phldrT="[Text]" custT="1"/>
      <dgm:spPr/>
      <dgm:t>
        <a:bodyPr/>
        <a:lstStyle/>
        <a:p>
          <a:r>
            <a:rPr lang="en-US" sz="2300" dirty="0" smtClean="0"/>
            <a:t>Residency</a:t>
          </a:r>
        </a:p>
        <a:p>
          <a:r>
            <a:rPr lang="en-US" sz="2300" dirty="0" smtClean="0"/>
            <a:t>(GME)</a:t>
          </a:r>
        </a:p>
        <a:p>
          <a:r>
            <a:rPr lang="en-US" sz="1800" dirty="0" smtClean="0"/>
            <a:t>3-5 years</a:t>
          </a:r>
          <a:endParaRPr lang="en-US" sz="1800" dirty="0"/>
        </a:p>
      </dgm:t>
    </dgm:pt>
    <dgm:pt modelId="{880DE58E-E77D-6040-859A-DFA12C3E1CFD}" type="parTrans" cxnId="{97612EDF-B53C-3D4E-9C04-603BF9DB0BFE}">
      <dgm:prSet/>
      <dgm:spPr/>
      <dgm:t>
        <a:bodyPr/>
        <a:lstStyle/>
        <a:p>
          <a:endParaRPr lang="en-US"/>
        </a:p>
      </dgm:t>
    </dgm:pt>
    <dgm:pt modelId="{3A8864D7-CC31-A44C-8066-2D5DCCA24138}" type="sibTrans" cxnId="{97612EDF-B53C-3D4E-9C04-603BF9DB0BFE}">
      <dgm:prSet/>
      <dgm:spPr/>
      <dgm:t>
        <a:bodyPr/>
        <a:lstStyle/>
        <a:p>
          <a:endParaRPr lang="en-US"/>
        </a:p>
      </dgm:t>
    </dgm:pt>
    <dgm:pt modelId="{990E8997-589D-764E-B202-9AADD82F2F68}">
      <dgm:prSet phldrT="[Text]"/>
      <dgm:spPr/>
      <dgm:t>
        <a:bodyPr/>
        <a:lstStyle/>
        <a:p>
          <a:r>
            <a:rPr lang="en-US" dirty="0" smtClean="0"/>
            <a:t>Practicing physician</a:t>
          </a:r>
          <a:endParaRPr lang="en-US" dirty="0"/>
        </a:p>
      </dgm:t>
    </dgm:pt>
    <dgm:pt modelId="{A0E60B31-0A37-CB44-A407-0024F6E85B44}" type="parTrans" cxnId="{D7344878-142B-0F4B-9269-387276DDB193}">
      <dgm:prSet/>
      <dgm:spPr/>
      <dgm:t>
        <a:bodyPr/>
        <a:lstStyle/>
        <a:p>
          <a:endParaRPr lang="en-US"/>
        </a:p>
      </dgm:t>
    </dgm:pt>
    <dgm:pt modelId="{0854D15B-CF41-834B-8DF9-064947CF0EC4}" type="sibTrans" cxnId="{D7344878-142B-0F4B-9269-387276DDB193}">
      <dgm:prSet/>
      <dgm:spPr/>
      <dgm:t>
        <a:bodyPr/>
        <a:lstStyle/>
        <a:p>
          <a:endParaRPr lang="en-US"/>
        </a:p>
      </dgm:t>
    </dgm:pt>
    <dgm:pt modelId="{FB915BE5-07EC-4945-B698-59D062CD5207}">
      <dgm:prSet custT="1"/>
      <dgm:spPr/>
      <dgm:t>
        <a:bodyPr/>
        <a:lstStyle/>
        <a:p>
          <a:r>
            <a:rPr lang="en-US" sz="2100" dirty="0" smtClean="0"/>
            <a:t>College</a:t>
          </a:r>
        </a:p>
        <a:p>
          <a:r>
            <a:rPr lang="en-US" sz="1800" dirty="0" smtClean="0"/>
            <a:t>4 years</a:t>
          </a:r>
          <a:endParaRPr lang="en-US" sz="1800" dirty="0"/>
        </a:p>
      </dgm:t>
    </dgm:pt>
    <dgm:pt modelId="{6C0C52C7-B161-5D47-B7DD-FD35C0DA4D56}" type="parTrans" cxnId="{CF142EDB-D1F9-654C-9E2A-88ED345E5A54}">
      <dgm:prSet/>
      <dgm:spPr/>
      <dgm:t>
        <a:bodyPr/>
        <a:lstStyle/>
        <a:p>
          <a:endParaRPr lang="en-US"/>
        </a:p>
      </dgm:t>
    </dgm:pt>
    <dgm:pt modelId="{F6A36297-480B-4642-A849-BB77D680F25B}" type="sibTrans" cxnId="{CF142EDB-D1F9-654C-9E2A-88ED345E5A54}">
      <dgm:prSet/>
      <dgm:spPr/>
      <dgm:t>
        <a:bodyPr/>
        <a:lstStyle/>
        <a:p>
          <a:endParaRPr lang="en-US"/>
        </a:p>
      </dgm:t>
    </dgm:pt>
    <dgm:pt modelId="{3E66F223-2BD1-4044-A1EC-2D550A604A50}">
      <dgm:prSet custT="1"/>
      <dgm:spPr/>
      <dgm:t>
        <a:bodyPr/>
        <a:lstStyle/>
        <a:p>
          <a:r>
            <a:rPr lang="en-US" sz="2100" dirty="0" smtClean="0"/>
            <a:t>Medical School (UME)</a:t>
          </a:r>
        </a:p>
        <a:p>
          <a:r>
            <a:rPr lang="en-US" sz="1800" dirty="0" smtClean="0"/>
            <a:t>4 years</a:t>
          </a:r>
          <a:endParaRPr lang="en-US" sz="1800" dirty="0"/>
        </a:p>
      </dgm:t>
    </dgm:pt>
    <dgm:pt modelId="{F5065B0D-B155-6348-A1F7-92F4DB2FA2E3}" type="parTrans" cxnId="{7F34AEC7-687D-FA4C-B699-26B836681C58}">
      <dgm:prSet/>
      <dgm:spPr/>
      <dgm:t>
        <a:bodyPr/>
        <a:lstStyle/>
        <a:p>
          <a:endParaRPr lang="en-US"/>
        </a:p>
      </dgm:t>
    </dgm:pt>
    <dgm:pt modelId="{F8B40B1E-36D5-8940-A77C-017AF2B3527D}" type="sibTrans" cxnId="{7F34AEC7-687D-FA4C-B699-26B836681C58}">
      <dgm:prSet/>
      <dgm:spPr/>
      <dgm:t>
        <a:bodyPr/>
        <a:lstStyle/>
        <a:p>
          <a:endParaRPr lang="en-US"/>
        </a:p>
      </dgm:t>
    </dgm:pt>
    <dgm:pt modelId="{92F747C8-4917-8949-A9AB-09CA6CDB97A0}" type="pres">
      <dgm:prSet presAssocID="{0DC707E4-8225-1849-A97D-A3C739B3D6B6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6132BA6F-A0F7-6F47-AABD-E589038C24C9}" type="pres">
      <dgm:prSet presAssocID="{44BFB954-3FFF-8E4E-9FDA-751974BF56EC}" presName="composite" presStyleCnt="0"/>
      <dgm:spPr/>
    </dgm:pt>
    <dgm:pt modelId="{8266F81D-C1CD-BF45-B255-D1E1C922B7D0}" type="pres">
      <dgm:prSet presAssocID="{44BFB954-3FFF-8E4E-9FDA-751974BF56EC}" presName="LShape" presStyleLbl="alignNode1" presStyleIdx="0" presStyleCnt="9"/>
      <dgm:spPr/>
    </dgm:pt>
    <dgm:pt modelId="{C61E6A3E-29D8-3240-9A5C-99A5C25E196D}" type="pres">
      <dgm:prSet presAssocID="{44BFB954-3FFF-8E4E-9FDA-751974BF56EC}" presName="ParentText" presStyleLbl="revTx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13FA988-BB50-3D40-B76A-6EC1670F17C3}" type="pres">
      <dgm:prSet presAssocID="{44BFB954-3FFF-8E4E-9FDA-751974BF56EC}" presName="Triangle" presStyleLbl="alignNode1" presStyleIdx="1" presStyleCnt="9"/>
      <dgm:spPr/>
    </dgm:pt>
    <dgm:pt modelId="{19D0011D-6151-B447-A1D5-D98B07B125EA}" type="pres">
      <dgm:prSet presAssocID="{F9570E7B-9DCC-004A-BD01-27574B8A59A4}" presName="sibTrans" presStyleCnt="0"/>
      <dgm:spPr/>
    </dgm:pt>
    <dgm:pt modelId="{87DE6D42-C16B-B741-A8A1-C62B13D878E6}" type="pres">
      <dgm:prSet presAssocID="{F9570E7B-9DCC-004A-BD01-27574B8A59A4}" presName="space" presStyleCnt="0"/>
      <dgm:spPr/>
    </dgm:pt>
    <dgm:pt modelId="{2E37AB92-674C-9E4A-9375-3407FF9882C7}" type="pres">
      <dgm:prSet presAssocID="{FB915BE5-07EC-4945-B698-59D062CD5207}" presName="composite" presStyleCnt="0"/>
      <dgm:spPr/>
    </dgm:pt>
    <dgm:pt modelId="{1DFB7EAD-88F9-424F-8254-5ED604D63D37}" type="pres">
      <dgm:prSet presAssocID="{FB915BE5-07EC-4945-B698-59D062CD5207}" presName="LShape" presStyleLbl="alignNode1" presStyleIdx="2" presStyleCnt="9"/>
      <dgm:spPr/>
    </dgm:pt>
    <dgm:pt modelId="{88AAB066-3D24-114E-981E-337713DD41E2}" type="pres">
      <dgm:prSet presAssocID="{FB915BE5-07EC-4945-B698-59D062CD5207}" presName="ParentText" presStyleLbl="revTx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B319B96-6C81-0841-B3F4-D43DE7AEDCAD}" type="pres">
      <dgm:prSet presAssocID="{FB915BE5-07EC-4945-B698-59D062CD5207}" presName="Triangle" presStyleLbl="alignNode1" presStyleIdx="3" presStyleCnt="9"/>
      <dgm:spPr/>
    </dgm:pt>
    <dgm:pt modelId="{6EBAAF7A-55BD-164A-BC26-AA57347800E0}" type="pres">
      <dgm:prSet presAssocID="{F6A36297-480B-4642-A849-BB77D680F25B}" presName="sibTrans" presStyleCnt="0"/>
      <dgm:spPr/>
    </dgm:pt>
    <dgm:pt modelId="{8B8CAE12-1896-D24F-8E1D-1AAD8CCEA81F}" type="pres">
      <dgm:prSet presAssocID="{F6A36297-480B-4642-A849-BB77D680F25B}" presName="space" presStyleCnt="0"/>
      <dgm:spPr/>
    </dgm:pt>
    <dgm:pt modelId="{4E6A9614-8ADF-6243-8F2B-3FA270568C51}" type="pres">
      <dgm:prSet presAssocID="{3E66F223-2BD1-4044-A1EC-2D550A604A50}" presName="composite" presStyleCnt="0"/>
      <dgm:spPr/>
    </dgm:pt>
    <dgm:pt modelId="{FE8A9B7C-3340-1D4B-95A5-51CCEAD5DABD}" type="pres">
      <dgm:prSet presAssocID="{3E66F223-2BD1-4044-A1EC-2D550A604A50}" presName="LShape" presStyleLbl="alignNode1" presStyleIdx="4" presStyleCnt="9"/>
      <dgm:spPr/>
    </dgm:pt>
    <dgm:pt modelId="{96D871C4-AF60-964F-8D0F-F1F00A538338}" type="pres">
      <dgm:prSet presAssocID="{3E66F223-2BD1-4044-A1EC-2D550A604A50}" presName="ParentText" presStyleLbl="revTx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C5A1C6B-EA43-1743-89A6-EE77FD0DE3D7}" type="pres">
      <dgm:prSet presAssocID="{3E66F223-2BD1-4044-A1EC-2D550A604A50}" presName="Triangle" presStyleLbl="alignNode1" presStyleIdx="5" presStyleCnt="9"/>
      <dgm:spPr/>
    </dgm:pt>
    <dgm:pt modelId="{34FAF5FD-D238-9F4B-A25A-E1236297F4B9}" type="pres">
      <dgm:prSet presAssocID="{F8B40B1E-36D5-8940-A77C-017AF2B3527D}" presName="sibTrans" presStyleCnt="0"/>
      <dgm:spPr/>
    </dgm:pt>
    <dgm:pt modelId="{5AB8DC53-5F38-D14C-AD95-5831B1C261B0}" type="pres">
      <dgm:prSet presAssocID="{F8B40B1E-36D5-8940-A77C-017AF2B3527D}" presName="space" presStyleCnt="0"/>
      <dgm:spPr/>
    </dgm:pt>
    <dgm:pt modelId="{6A72F14D-1047-4E41-B83B-56BEDA99EC6F}" type="pres">
      <dgm:prSet presAssocID="{543B3736-A4EC-DB4F-A9CE-471D30A93E3C}" presName="composite" presStyleCnt="0"/>
      <dgm:spPr/>
    </dgm:pt>
    <dgm:pt modelId="{AB749E39-E3E2-1B4B-BA69-31293F6E84D3}" type="pres">
      <dgm:prSet presAssocID="{543B3736-A4EC-DB4F-A9CE-471D30A93E3C}" presName="LShape" presStyleLbl="alignNode1" presStyleIdx="6" presStyleCnt="9"/>
      <dgm:spPr/>
    </dgm:pt>
    <dgm:pt modelId="{82976D47-F46D-F041-8FEA-2907ABDC73BD}" type="pres">
      <dgm:prSet presAssocID="{543B3736-A4EC-DB4F-A9CE-471D30A93E3C}" presName="ParentText" presStyleLbl="revTx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A011D9D-3EBB-804D-AA6D-9410E415AA99}" type="pres">
      <dgm:prSet presAssocID="{543B3736-A4EC-DB4F-A9CE-471D30A93E3C}" presName="Triangle" presStyleLbl="alignNode1" presStyleIdx="7" presStyleCnt="9"/>
      <dgm:spPr/>
    </dgm:pt>
    <dgm:pt modelId="{173B4399-0969-D447-A769-B676B50CC0A9}" type="pres">
      <dgm:prSet presAssocID="{3A8864D7-CC31-A44C-8066-2D5DCCA24138}" presName="sibTrans" presStyleCnt="0"/>
      <dgm:spPr/>
    </dgm:pt>
    <dgm:pt modelId="{A7F73630-A22E-C24C-9C10-44BDED8147E5}" type="pres">
      <dgm:prSet presAssocID="{3A8864D7-CC31-A44C-8066-2D5DCCA24138}" presName="space" presStyleCnt="0"/>
      <dgm:spPr/>
    </dgm:pt>
    <dgm:pt modelId="{AA626AD2-E83C-9046-85B8-A822BD4CD827}" type="pres">
      <dgm:prSet presAssocID="{990E8997-589D-764E-B202-9AADD82F2F68}" presName="composite" presStyleCnt="0"/>
      <dgm:spPr/>
    </dgm:pt>
    <dgm:pt modelId="{DB474A87-8A2F-2949-B18A-71391B2E7CD1}" type="pres">
      <dgm:prSet presAssocID="{990E8997-589D-764E-B202-9AADD82F2F68}" presName="LShape" presStyleLbl="alignNode1" presStyleIdx="8" presStyleCnt="9"/>
      <dgm:spPr/>
    </dgm:pt>
    <dgm:pt modelId="{879E0FE8-0D05-324D-9326-33E80D63E5D3}" type="pres">
      <dgm:prSet presAssocID="{990E8997-589D-764E-B202-9AADD82F2F68}" presName="ParentText" presStyleLbl="revTx" presStyleIdx="4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1D6B417-0832-7442-9913-354AAD6DE26D}" type="presOf" srcId="{990E8997-589D-764E-B202-9AADD82F2F68}" destId="{879E0FE8-0D05-324D-9326-33E80D63E5D3}" srcOrd="0" destOrd="0" presId="urn:microsoft.com/office/officeart/2009/3/layout/StepUpProcess"/>
    <dgm:cxn modelId="{D7344878-142B-0F4B-9269-387276DDB193}" srcId="{0DC707E4-8225-1849-A97D-A3C739B3D6B6}" destId="{990E8997-589D-764E-B202-9AADD82F2F68}" srcOrd="4" destOrd="0" parTransId="{A0E60B31-0A37-CB44-A407-0024F6E85B44}" sibTransId="{0854D15B-CF41-834B-8DF9-064947CF0EC4}"/>
    <dgm:cxn modelId="{CF142EDB-D1F9-654C-9E2A-88ED345E5A54}" srcId="{0DC707E4-8225-1849-A97D-A3C739B3D6B6}" destId="{FB915BE5-07EC-4945-B698-59D062CD5207}" srcOrd="1" destOrd="0" parTransId="{6C0C52C7-B161-5D47-B7DD-FD35C0DA4D56}" sibTransId="{F6A36297-480B-4642-A849-BB77D680F25B}"/>
    <dgm:cxn modelId="{42180111-5A8B-CC45-B51E-1C575C1F2413}" type="presOf" srcId="{543B3736-A4EC-DB4F-A9CE-471D30A93E3C}" destId="{82976D47-F46D-F041-8FEA-2907ABDC73BD}" srcOrd="0" destOrd="0" presId="urn:microsoft.com/office/officeart/2009/3/layout/StepUpProcess"/>
    <dgm:cxn modelId="{1D7B897A-FFD8-C04B-87E3-03D583171E4B}" type="presOf" srcId="{FB915BE5-07EC-4945-B698-59D062CD5207}" destId="{88AAB066-3D24-114E-981E-337713DD41E2}" srcOrd="0" destOrd="0" presId="urn:microsoft.com/office/officeart/2009/3/layout/StepUpProcess"/>
    <dgm:cxn modelId="{8C18F3CA-AFAE-4D41-980A-09C42A5E1532}" type="presOf" srcId="{3E66F223-2BD1-4044-A1EC-2D550A604A50}" destId="{96D871C4-AF60-964F-8D0F-F1F00A538338}" srcOrd="0" destOrd="0" presId="urn:microsoft.com/office/officeart/2009/3/layout/StepUpProcess"/>
    <dgm:cxn modelId="{7F34AEC7-687D-FA4C-B699-26B836681C58}" srcId="{0DC707E4-8225-1849-A97D-A3C739B3D6B6}" destId="{3E66F223-2BD1-4044-A1EC-2D550A604A50}" srcOrd="2" destOrd="0" parTransId="{F5065B0D-B155-6348-A1F7-92F4DB2FA2E3}" sibTransId="{F8B40B1E-36D5-8940-A77C-017AF2B3527D}"/>
    <dgm:cxn modelId="{B94731FD-3C69-A340-BC9F-8B0AA9EBAC91}" type="presOf" srcId="{0DC707E4-8225-1849-A97D-A3C739B3D6B6}" destId="{92F747C8-4917-8949-A9AB-09CA6CDB97A0}" srcOrd="0" destOrd="0" presId="urn:microsoft.com/office/officeart/2009/3/layout/StepUpProcess"/>
    <dgm:cxn modelId="{43147CE3-1DE0-B84B-BA6E-8B4C7859F3AA}" type="presOf" srcId="{44BFB954-3FFF-8E4E-9FDA-751974BF56EC}" destId="{C61E6A3E-29D8-3240-9A5C-99A5C25E196D}" srcOrd="0" destOrd="0" presId="urn:microsoft.com/office/officeart/2009/3/layout/StepUpProcess"/>
    <dgm:cxn modelId="{3B17233D-5ADB-814D-9CF2-FA4383595EAD}" srcId="{0DC707E4-8225-1849-A97D-A3C739B3D6B6}" destId="{44BFB954-3FFF-8E4E-9FDA-751974BF56EC}" srcOrd="0" destOrd="0" parTransId="{77418846-57C4-6F4A-9891-5447DB6EDD5D}" sibTransId="{F9570E7B-9DCC-004A-BD01-27574B8A59A4}"/>
    <dgm:cxn modelId="{97612EDF-B53C-3D4E-9C04-603BF9DB0BFE}" srcId="{0DC707E4-8225-1849-A97D-A3C739B3D6B6}" destId="{543B3736-A4EC-DB4F-A9CE-471D30A93E3C}" srcOrd="3" destOrd="0" parTransId="{880DE58E-E77D-6040-859A-DFA12C3E1CFD}" sibTransId="{3A8864D7-CC31-A44C-8066-2D5DCCA24138}"/>
    <dgm:cxn modelId="{CA51F3B5-2751-C146-95A1-8E44B2C2F18A}" type="presParOf" srcId="{92F747C8-4917-8949-A9AB-09CA6CDB97A0}" destId="{6132BA6F-A0F7-6F47-AABD-E589038C24C9}" srcOrd="0" destOrd="0" presId="urn:microsoft.com/office/officeart/2009/3/layout/StepUpProcess"/>
    <dgm:cxn modelId="{3960EAFA-086A-6C4E-91E2-D960C642E666}" type="presParOf" srcId="{6132BA6F-A0F7-6F47-AABD-E589038C24C9}" destId="{8266F81D-C1CD-BF45-B255-D1E1C922B7D0}" srcOrd="0" destOrd="0" presId="urn:microsoft.com/office/officeart/2009/3/layout/StepUpProcess"/>
    <dgm:cxn modelId="{71CDA0F4-029E-BB4D-B426-585A43053CA1}" type="presParOf" srcId="{6132BA6F-A0F7-6F47-AABD-E589038C24C9}" destId="{C61E6A3E-29D8-3240-9A5C-99A5C25E196D}" srcOrd="1" destOrd="0" presId="urn:microsoft.com/office/officeart/2009/3/layout/StepUpProcess"/>
    <dgm:cxn modelId="{68AC4D81-2D21-AB41-B792-DB592017C41C}" type="presParOf" srcId="{6132BA6F-A0F7-6F47-AABD-E589038C24C9}" destId="{213FA988-BB50-3D40-B76A-6EC1670F17C3}" srcOrd="2" destOrd="0" presId="urn:microsoft.com/office/officeart/2009/3/layout/StepUpProcess"/>
    <dgm:cxn modelId="{451C4924-751F-A848-B661-832D7AAA0C01}" type="presParOf" srcId="{92F747C8-4917-8949-A9AB-09CA6CDB97A0}" destId="{19D0011D-6151-B447-A1D5-D98B07B125EA}" srcOrd="1" destOrd="0" presId="urn:microsoft.com/office/officeart/2009/3/layout/StepUpProcess"/>
    <dgm:cxn modelId="{D295735A-22AE-784C-BAEF-C7859050C7E4}" type="presParOf" srcId="{19D0011D-6151-B447-A1D5-D98B07B125EA}" destId="{87DE6D42-C16B-B741-A8A1-C62B13D878E6}" srcOrd="0" destOrd="0" presId="urn:microsoft.com/office/officeart/2009/3/layout/StepUpProcess"/>
    <dgm:cxn modelId="{C973D17C-00D2-954B-B790-FD22AB9A41BD}" type="presParOf" srcId="{92F747C8-4917-8949-A9AB-09CA6CDB97A0}" destId="{2E37AB92-674C-9E4A-9375-3407FF9882C7}" srcOrd="2" destOrd="0" presId="urn:microsoft.com/office/officeart/2009/3/layout/StepUpProcess"/>
    <dgm:cxn modelId="{67EEB6F3-C333-344F-9459-5DF2A76753FF}" type="presParOf" srcId="{2E37AB92-674C-9E4A-9375-3407FF9882C7}" destId="{1DFB7EAD-88F9-424F-8254-5ED604D63D37}" srcOrd="0" destOrd="0" presId="urn:microsoft.com/office/officeart/2009/3/layout/StepUpProcess"/>
    <dgm:cxn modelId="{51D03246-EB9A-7440-9BB2-9DFFBC8D027A}" type="presParOf" srcId="{2E37AB92-674C-9E4A-9375-3407FF9882C7}" destId="{88AAB066-3D24-114E-981E-337713DD41E2}" srcOrd="1" destOrd="0" presId="urn:microsoft.com/office/officeart/2009/3/layout/StepUpProcess"/>
    <dgm:cxn modelId="{9E2B7398-9018-1144-88EF-48FDE6403FF9}" type="presParOf" srcId="{2E37AB92-674C-9E4A-9375-3407FF9882C7}" destId="{DB319B96-6C81-0841-B3F4-D43DE7AEDCAD}" srcOrd="2" destOrd="0" presId="urn:microsoft.com/office/officeart/2009/3/layout/StepUpProcess"/>
    <dgm:cxn modelId="{16986440-8AE1-DC4B-84C2-AE2ABB84AEF7}" type="presParOf" srcId="{92F747C8-4917-8949-A9AB-09CA6CDB97A0}" destId="{6EBAAF7A-55BD-164A-BC26-AA57347800E0}" srcOrd="3" destOrd="0" presId="urn:microsoft.com/office/officeart/2009/3/layout/StepUpProcess"/>
    <dgm:cxn modelId="{FE68019D-1CAA-6C46-B3F2-1F472BB8A287}" type="presParOf" srcId="{6EBAAF7A-55BD-164A-BC26-AA57347800E0}" destId="{8B8CAE12-1896-D24F-8E1D-1AAD8CCEA81F}" srcOrd="0" destOrd="0" presId="urn:microsoft.com/office/officeart/2009/3/layout/StepUpProcess"/>
    <dgm:cxn modelId="{0A88DA88-026D-1447-9B39-416709A0106B}" type="presParOf" srcId="{92F747C8-4917-8949-A9AB-09CA6CDB97A0}" destId="{4E6A9614-8ADF-6243-8F2B-3FA270568C51}" srcOrd="4" destOrd="0" presId="urn:microsoft.com/office/officeart/2009/3/layout/StepUpProcess"/>
    <dgm:cxn modelId="{6C209982-5194-0B4A-958B-28B4BE3D62F0}" type="presParOf" srcId="{4E6A9614-8ADF-6243-8F2B-3FA270568C51}" destId="{FE8A9B7C-3340-1D4B-95A5-51CCEAD5DABD}" srcOrd="0" destOrd="0" presId="urn:microsoft.com/office/officeart/2009/3/layout/StepUpProcess"/>
    <dgm:cxn modelId="{257E825D-CC81-D84E-B349-945F478FEB19}" type="presParOf" srcId="{4E6A9614-8ADF-6243-8F2B-3FA270568C51}" destId="{96D871C4-AF60-964F-8D0F-F1F00A538338}" srcOrd="1" destOrd="0" presId="urn:microsoft.com/office/officeart/2009/3/layout/StepUpProcess"/>
    <dgm:cxn modelId="{B3E493E9-4A5E-F341-9D91-A7EA119FDD66}" type="presParOf" srcId="{4E6A9614-8ADF-6243-8F2B-3FA270568C51}" destId="{EC5A1C6B-EA43-1743-89A6-EE77FD0DE3D7}" srcOrd="2" destOrd="0" presId="urn:microsoft.com/office/officeart/2009/3/layout/StepUpProcess"/>
    <dgm:cxn modelId="{20622DB0-B91B-8940-98E5-03C75235D7C8}" type="presParOf" srcId="{92F747C8-4917-8949-A9AB-09CA6CDB97A0}" destId="{34FAF5FD-D238-9F4B-A25A-E1236297F4B9}" srcOrd="5" destOrd="0" presId="urn:microsoft.com/office/officeart/2009/3/layout/StepUpProcess"/>
    <dgm:cxn modelId="{B779CD78-93DB-E44D-A655-FE6A0CF8049D}" type="presParOf" srcId="{34FAF5FD-D238-9F4B-A25A-E1236297F4B9}" destId="{5AB8DC53-5F38-D14C-AD95-5831B1C261B0}" srcOrd="0" destOrd="0" presId="urn:microsoft.com/office/officeart/2009/3/layout/StepUpProcess"/>
    <dgm:cxn modelId="{221DA28F-03A7-5647-814F-CA5B16D7DCEC}" type="presParOf" srcId="{92F747C8-4917-8949-A9AB-09CA6CDB97A0}" destId="{6A72F14D-1047-4E41-B83B-56BEDA99EC6F}" srcOrd="6" destOrd="0" presId="urn:microsoft.com/office/officeart/2009/3/layout/StepUpProcess"/>
    <dgm:cxn modelId="{8B06DF0D-684F-1441-B6C3-F1B00A5C4813}" type="presParOf" srcId="{6A72F14D-1047-4E41-B83B-56BEDA99EC6F}" destId="{AB749E39-E3E2-1B4B-BA69-31293F6E84D3}" srcOrd="0" destOrd="0" presId="urn:microsoft.com/office/officeart/2009/3/layout/StepUpProcess"/>
    <dgm:cxn modelId="{B94E2815-59A0-8049-AD5D-C22CA26BBB0E}" type="presParOf" srcId="{6A72F14D-1047-4E41-B83B-56BEDA99EC6F}" destId="{82976D47-F46D-F041-8FEA-2907ABDC73BD}" srcOrd="1" destOrd="0" presId="urn:microsoft.com/office/officeart/2009/3/layout/StepUpProcess"/>
    <dgm:cxn modelId="{8CF112B8-F1AB-3F40-AED8-8FD2898FA82F}" type="presParOf" srcId="{6A72F14D-1047-4E41-B83B-56BEDA99EC6F}" destId="{7A011D9D-3EBB-804D-AA6D-9410E415AA99}" srcOrd="2" destOrd="0" presId="urn:microsoft.com/office/officeart/2009/3/layout/StepUpProcess"/>
    <dgm:cxn modelId="{5507A7EF-DD3B-464D-A4C9-1B5AFD12E3A7}" type="presParOf" srcId="{92F747C8-4917-8949-A9AB-09CA6CDB97A0}" destId="{173B4399-0969-D447-A769-B676B50CC0A9}" srcOrd="7" destOrd="0" presId="urn:microsoft.com/office/officeart/2009/3/layout/StepUpProcess"/>
    <dgm:cxn modelId="{5156735D-976E-ED43-804F-37381B27B65B}" type="presParOf" srcId="{173B4399-0969-D447-A769-B676B50CC0A9}" destId="{A7F73630-A22E-C24C-9C10-44BDED8147E5}" srcOrd="0" destOrd="0" presId="urn:microsoft.com/office/officeart/2009/3/layout/StepUpProcess"/>
    <dgm:cxn modelId="{B1200043-8562-3A4B-843B-CF107E10E314}" type="presParOf" srcId="{92F747C8-4917-8949-A9AB-09CA6CDB97A0}" destId="{AA626AD2-E83C-9046-85B8-A822BD4CD827}" srcOrd="8" destOrd="0" presId="urn:microsoft.com/office/officeart/2009/3/layout/StepUpProcess"/>
    <dgm:cxn modelId="{DD5563CC-414C-0741-AB71-B07291FFC606}" type="presParOf" srcId="{AA626AD2-E83C-9046-85B8-A822BD4CD827}" destId="{DB474A87-8A2F-2949-B18A-71391B2E7CD1}" srcOrd="0" destOrd="0" presId="urn:microsoft.com/office/officeart/2009/3/layout/StepUpProcess"/>
    <dgm:cxn modelId="{CAE6B983-F3C8-D14A-9E5A-3FF0870442E9}" type="presParOf" srcId="{AA626AD2-E83C-9046-85B8-A822BD4CD827}" destId="{879E0FE8-0D05-324D-9326-33E80D63E5D3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4B3A8BB-5D37-40D5-97B0-306757DDCB96}" type="doc">
      <dgm:prSet loTypeId="urn:microsoft.com/office/officeart/2009/3/layout/Descending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F84B3E7-2549-435C-A8B5-885F9E1F5563}">
      <dgm:prSet phldrT="[Text]" custT="1"/>
      <dgm:spPr>
        <a:solidFill>
          <a:srgbClr val="FF9900"/>
        </a:solidFill>
      </dgm:spPr>
      <dgm:t>
        <a:bodyPr/>
        <a:lstStyle/>
        <a:p>
          <a:pPr algn="ctr"/>
          <a:r>
            <a:rPr lang="en-US" sz="4000" dirty="0" smtClean="0"/>
            <a:t>~600 Medical students enrolled</a:t>
          </a:r>
        </a:p>
      </dgm:t>
    </dgm:pt>
    <dgm:pt modelId="{BB5B0303-2272-4A21-994C-834986C3AA29}" type="parTrans" cxnId="{38A1FEF8-5E21-4BAD-9806-6FE5B5566D19}">
      <dgm:prSet/>
      <dgm:spPr/>
      <dgm:t>
        <a:bodyPr/>
        <a:lstStyle/>
        <a:p>
          <a:endParaRPr lang="en-US"/>
        </a:p>
      </dgm:t>
    </dgm:pt>
    <dgm:pt modelId="{6615B9E1-1893-4955-9D5E-32EAC1705C0A}" type="sibTrans" cxnId="{38A1FEF8-5E21-4BAD-9806-6FE5B5566D19}">
      <dgm:prSet/>
      <dgm:spPr/>
      <dgm:t>
        <a:bodyPr/>
        <a:lstStyle/>
        <a:p>
          <a:endParaRPr lang="en-US"/>
        </a:p>
      </dgm:t>
    </dgm:pt>
    <dgm:pt modelId="{A58C5237-8020-41B5-ABDB-D0C747387852}">
      <dgm:prSet phldrT="[Text]" custT="1"/>
      <dgm:spPr>
        <a:solidFill>
          <a:srgbClr val="FF3300"/>
        </a:solidFill>
      </dgm:spPr>
      <dgm:t>
        <a:bodyPr/>
        <a:lstStyle/>
        <a:p>
          <a:r>
            <a:rPr lang="en-US" sz="2400" dirty="0" smtClean="0"/>
            <a:t>~100 specialize in family medicine </a:t>
          </a:r>
          <a:endParaRPr lang="en-US" sz="2400" dirty="0"/>
        </a:p>
      </dgm:t>
    </dgm:pt>
    <dgm:pt modelId="{26B306C7-84B1-486A-A914-45E7B8B078B3}" type="parTrans" cxnId="{5914DE0B-5906-40B4-8D70-7D26FC672501}">
      <dgm:prSet/>
      <dgm:spPr/>
      <dgm:t>
        <a:bodyPr/>
        <a:lstStyle/>
        <a:p>
          <a:endParaRPr lang="en-US"/>
        </a:p>
      </dgm:t>
    </dgm:pt>
    <dgm:pt modelId="{156BE20D-65EA-4EB4-A7DA-BD83B92E252D}" type="sibTrans" cxnId="{5914DE0B-5906-40B4-8D70-7D26FC672501}">
      <dgm:prSet/>
      <dgm:spPr/>
      <dgm:t>
        <a:bodyPr/>
        <a:lstStyle/>
        <a:p>
          <a:endParaRPr lang="en-US"/>
        </a:p>
      </dgm:t>
    </dgm:pt>
    <dgm:pt modelId="{3FBD64BF-A375-4716-9A49-480E6CC77552}">
      <dgm:prSet phldrT="[Text]" custT="1"/>
      <dgm:spPr>
        <a:solidFill>
          <a:srgbClr val="FF0000"/>
        </a:solidFill>
      </dgm:spPr>
      <dgm:t>
        <a:bodyPr/>
        <a:lstStyle/>
        <a:p>
          <a:pPr algn="l"/>
          <a:r>
            <a:rPr lang="en-US" sz="1800" dirty="0" smtClean="0"/>
            <a:t>8 join a MT residency</a:t>
          </a:r>
          <a:endParaRPr lang="en-US" sz="1800" dirty="0"/>
        </a:p>
      </dgm:t>
    </dgm:pt>
    <dgm:pt modelId="{0F7E2F7F-56F2-487D-A98A-1E2CD14C268F}" type="parTrans" cxnId="{42BC51CD-829E-4D96-8177-433B17CCB0FE}">
      <dgm:prSet/>
      <dgm:spPr/>
      <dgm:t>
        <a:bodyPr/>
        <a:lstStyle/>
        <a:p>
          <a:endParaRPr lang="en-US"/>
        </a:p>
      </dgm:t>
    </dgm:pt>
    <dgm:pt modelId="{807FA713-F8DD-4C32-82BF-A0A9B08089A0}" type="sibTrans" cxnId="{42BC51CD-829E-4D96-8177-433B17CCB0FE}">
      <dgm:prSet/>
      <dgm:spPr/>
      <dgm:t>
        <a:bodyPr/>
        <a:lstStyle/>
        <a:p>
          <a:endParaRPr lang="en-US"/>
        </a:p>
      </dgm:t>
    </dgm:pt>
    <dgm:pt modelId="{2884F115-760E-4868-9690-00E8F6DB9080}">
      <dgm:prSet/>
      <dgm:spPr/>
      <dgm:t>
        <a:bodyPr/>
        <a:lstStyle/>
        <a:p>
          <a:endParaRPr lang="en-US"/>
        </a:p>
      </dgm:t>
    </dgm:pt>
    <dgm:pt modelId="{84ADF5E3-0146-4D7B-BECC-DFB57BDB41FD}" type="parTrans" cxnId="{005BE492-3DC9-4384-83DF-0F6973DDE924}">
      <dgm:prSet/>
      <dgm:spPr/>
      <dgm:t>
        <a:bodyPr/>
        <a:lstStyle/>
        <a:p>
          <a:endParaRPr lang="en-US"/>
        </a:p>
      </dgm:t>
    </dgm:pt>
    <dgm:pt modelId="{37F953B8-313D-4D76-A974-AB5B3386531F}" type="sibTrans" cxnId="{005BE492-3DC9-4384-83DF-0F6973DDE924}">
      <dgm:prSet custLinFactX="-300000" custLinFactY="-284782" custLinFactNeighborX="-337105" custLinFactNeighborY="-300000"/>
      <dgm:spPr/>
      <dgm:t>
        <a:bodyPr/>
        <a:lstStyle/>
        <a:p>
          <a:endParaRPr lang="en-US"/>
        </a:p>
      </dgm:t>
    </dgm:pt>
    <dgm:pt modelId="{6AB2ACD7-4E09-49C1-BC49-E90A25FCFE1A}" type="pres">
      <dgm:prSet presAssocID="{B4B3A8BB-5D37-40D5-97B0-306757DDCB96}" presName="Name0" presStyleCnt="0">
        <dgm:presLayoutVars>
          <dgm:chMax val="7"/>
          <dgm:chPref val="5"/>
        </dgm:presLayoutVars>
      </dgm:prSet>
      <dgm:spPr/>
      <dgm:t>
        <a:bodyPr/>
        <a:lstStyle/>
        <a:p>
          <a:endParaRPr lang="en-US"/>
        </a:p>
      </dgm:t>
    </dgm:pt>
    <dgm:pt modelId="{7230ACDD-5105-40BA-BBF9-CCB5BA8F28CD}" type="pres">
      <dgm:prSet presAssocID="{B4B3A8BB-5D37-40D5-97B0-306757DDCB96}" presName="arrowNode" presStyleLbl="node1" presStyleIdx="0" presStyleCnt="1"/>
      <dgm:spPr/>
    </dgm:pt>
    <dgm:pt modelId="{ADC05661-99FC-4C8F-B10A-EBC3091E2A3C}" type="pres">
      <dgm:prSet presAssocID="{AF84B3E7-2549-435C-A8B5-885F9E1F5563}" presName="txNode1" presStyleLbl="revTx" presStyleIdx="0" presStyleCnt="4" custScaleX="108275" custScaleY="625000" custLinFactY="33695" custLinFactNeighborX="-87019" custLinFactNeighborY="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A0C130C-88D2-4BD3-8013-2582DB2804A3}" type="pres">
      <dgm:prSet presAssocID="{A58C5237-8020-41B5-ABDB-D0C747387852}" presName="txNode2" presStyleLbl="revTx" presStyleIdx="1" presStyleCnt="4" custScaleY="298392" custLinFactY="-76671" custLinFactNeighborX="-38472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DF2DFF6-DE13-49E3-A24A-6EDBC04FD11F}" type="pres">
      <dgm:prSet presAssocID="{156BE20D-65EA-4EB4-A7DA-BD83B92E252D}" presName="dotNode2" presStyleCnt="0"/>
      <dgm:spPr/>
    </dgm:pt>
    <dgm:pt modelId="{A3AB0BFE-928E-43D6-91B1-8039989F60D8}" type="pres">
      <dgm:prSet presAssocID="{156BE20D-65EA-4EB4-A7DA-BD83B92E252D}" presName="dotRepeatNode" presStyleLbl="fgShp" presStyleIdx="0" presStyleCnt="2" custLinFactX="-311434" custLinFactY="-200000" custLinFactNeighborX="-400000" custLinFactNeighborY="-220164"/>
      <dgm:spPr/>
      <dgm:t>
        <a:bodyPr/>
        <a:lstStyle/>
        <a:p>
          <a:endParaRPr lang="en-US"/>
        </a:p>
      </dgm:t>
    </dgm:pt>
    <dgm:pt modelId="{3251B1A8-AC1E-4BC0-8751-69ABF0BCEF69}" type="pres">
      <dgm:prSet presAssocID="{3FBD64BF-A375-4716-9A49-480E6CC77552}" presName="txNode3" presStyleLbl="revTx" presStyleIdx="2" presStyleCnt="4" custScaleX="90206" custScaleY="45710" custLinFactX="26331" custLinFactNeighborX="100000" custLinFactNeighborY="-289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D8F6598-BD63-4C2B-82BF-7D1DBD75A9D1}" type="pres">
      <dgm:prSet presAssocID="{807FA713-F8DD-4C32-82BF-A0A9B08089A0}" presName="dotNode3" presStyleCnt="0"/>
      <dgm:spPr/>
    </dgm:pt>
    <dgm:pt modelId="{4A7FFD52-4D7A-4CA5-9572-1C859621C34D}" type="pres">
      <dgm:prSet presAssocID="{807FA713-F8DD-4C32-82BF-A0A9B08089A0}" presName="dotRepeatNode" presStyleLbl="fgShp" presStyleIdx="1" presStyleCnt="2" custLinFactNeighborX="-63711" custLinFactNeighborY="-26892"/>
      <dgm:spPr/>
      <dgm:t>
        <a:bodyPr/>
        <a:lstStyle/>
        <a:p>
          <a:endParaRPr lang="en-US"/>
        </a:p>
      </dgm:t>
    </dgm:pt>
    <dgm:pt modelId="{10309A23-C99D-4054-90A3-A51A468928AE}" type="pres">
      <dgm:prSet presAssocID="{2884F115-760E-4868-9690-00E8F6DB9080}" presName="txNode4" presStyleLbl="revTx" presStyleIdx="3" presStyleCnt="4" custScaleY="109781" custLinFactNeighborX="-39218" custLinFactNeighborY="-7286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F1ACD13-51FD-4C85-B738-083B02DABCC2}" type="presOf" srcId="{2884F115-760E-4868-9690-00E8F6DB9080}" destId="{10309A23-C99D-4054-90A3-A51A468928AE}" srcOrd="0" destOrd="0" presId="urn:microsoft.com/office/officeart/2009/3/layout/DescendingProcess"/>
    <dgm:cxn modelId="{C90A7BCE-F926-4B92-AA84-90C132F1E41E}" type="presOf" srcId="{A58C5237-8020-41B5-ABDB-D0C747387852}" destId="{CA0C130C-88D2-4BD3-8013-2582DB2804A3}" srcOrd="0" destOrd="0" presId="urn:microsoft.com/office/officeart/2009/3/layout/DescendingProcess"/>
    <dgm:cxn modelId="{005BE492-3DC9-4384-83DF-0F6973DDE924}" srcId="{B4B3A8BB-5D37-40D5-97B0-306757DDCB96}" destId="{2884F115-760E-4868-9690-00E8F6DB9080}" srcOrd="3" destOrd="0" parTransId="{84ADF5E3-0146-4D7B-BECC-DFB57BDB41FD}" sibTransId="{37F953B8-313D-4D76-A974-AB5B3386531F}"/>
    <dgm:cxn modelId="{38A1FEF8-5E21-4BAD-9806-6FE5B5566D19}" srcId="{B4B3A8BB-5D37-40D5-97B0-306757DDCB96}" destId="{AF84B3E7-2549-435C-A8B5-885F9E1F5563}" srcOrd="0" destOrd="0" parTransId="{BB5B0303-2272-4A21-994C-834986C3AA29}" sibTransId="{6615B9E1-1893-4955-9D5E-32EAC1705C0A}"/>
    <dgm:cxn modelId="{3C17242B-19C0-4D0D-BCC3-14C52F4010CD}" type="presOf" srcId="{AF84B3E7-2549-435C-A8B5-885F9E1F5563}" destId="{ADC05661-99FC-4C8F-B10A-EBC3091E2A3C}" srcOrd="0" destOrd="0" presId="urn:microsoft.com/office/officeart/2009/3/layout/DescendingProcess"/>
    <dgm:cxn modelId="{4C8639D9-64F8-4CBE-8FEB-373428C6B507}" type="presOf" srcId="{807FA713-F8DD-4C32-82BF-A0A9B08089A0}" destId="{4A7FFD52-4D7A-4CA5-9572-1C859621C34D}" srcOrd="0" destOrd="0" presId="urn:microsoft.com/office/officeart/2009/3/layout/DescendingProcess"/>
    <dgm:cxn modelId="{B2CEC6BA-3392-44EE-9642-CA7FD823D095}" type="presOf" srcId="{156BE20D-65EA-4EB4-A7DA-BD83B92E252D}" destId="{A3AB0BFE-928E-43D6-91B1-8039989F60D8}" srcOrd="0" destOrd="0" presId="urn:microsoft.com/office/officeart/2009/3/layout/DescendingProcess"/>
    <dgm:cxn modelId="{CECBE745-2A2E-46B6-BAFE-1798A9E96855}" type="presOf" srcId="{B4B3A8BB-5D37-40D5-97B0-306757DDCB96}" destId="{6AB2ACD7-4E09-49C1-BC49-E90A25FCFE1A}" srcOrd="0" destOrd="0" presId="urn:microsoft.com/office/officeart/2009/3/layout/DescendingProcess"/>
    <dgm:cxn modelId="{42BC51CD-829E-4D96-8177-433B17CCB0FE}" srcId="{B4B3A8BB-5D37-40D5-97B0-306757DDCB96}" destId="{3FBD64BF-A375-4716-9A49-480E6CC77552}" srcOrd="2" destOrd="0" parTransId="{0F7E2F7F-56F2-487D-A98A-1E2CD14C268F}" sibTransId="{807FA713-F8DD-4C32-82BF-A0A9B08089A0}"/>
    <dgm:cxn modelId="{5914DE0B-5906-40B4-8D70-7D26FC672501}" srcId="{B4B3A8BB-5D37-40D5-97B0-306757DDCB96}" destId="{A58C5237-8020-41B5-ABDB-D0C747387852}" srcOrd="1" destOrd="0" parTransId="{26B306C7-84B1-486A-A914-45E7B8B078B3}" sibTransId="{156BE20D-65EA-4EB4-A7DA-BD83B92E252D}"/>
    <dgm:cxn modelId="{1AB97E5F-98B8-4743-B7C7-262BAA7B7B36}" type="presOf" srcId="{3FBD64BF-A375-4716-9A49-480E6CC77552}" destId="{3251B1A8-AC1E-4BC0-8751-69ABF0BCEF69}" srcOrd="0" destOrd="0" presId="urn:microsoft.com/office/officeart/2009/3/layout/DescendingProcess"/>
    <dgm:cxn modelId="{70CEF945-5E0D-48E2-B6AB-0F2BCA777B9A}" type="presParOf" srcId="{6AB2ACD7-4E09-49C1-BC49-E90A25FCFE1A}" destId="{7230ACDD-5105-40BA-BBF9-CCB5BA8F28CD}" srcOrd="0" destOrd="0" presId="urn:microsoft.com/office/officeart/2009/3/layout/DescendingProcess"/>
    <dgm:cxn modelId="{5D4C13F9-BC83-4B79-998C-BE4646C6889F}" type="presParOf" srcId="{6AB2ACD7-4E09-49C1-BC49-E90A25FCFE1A}" destId="{ADC05661-99FC-4C8F-B10A-EBC3091E2A3C}" srcOrd="1" destOrd="0" presId="urn:microsoft.com/office/officeart/2009/3/layout/DescendingProcess"/>
    <dgm:cxn modelId="{FE08A241-C16B-4890-854A-C2BED346B050}" type="presParOf" srcId="{6AB2ACD7-4E09-49C1-BC49-E90A25FCFE1A}" destId="{CA0C130C-88D2-4BD3-8013-2582DB2804A3}" srcOrd="2" destOrd="0" presId="urn:microsoft.com/office/officeart/2009/3/layout/DescendingProcess"/>
    <dgm:cxn modelId="{DB327F26-CA2B-48CE-A3AA-A68D22CCCF9B}" type="presParOf" srcId="{6AB2ACD7-4E09-49C1-BC49-E90A25FCFE1A}" destId="{2DF2DFF6-DE13-49E3-A24A-6EDBC04FD11F}" srcOrd="3" destOrd="0" presId="urn:microsoft.com/office/officeart/2009/3/layout/DescendingProcess"/>
    <dgm:cxn modelId="{A2F646E6-3F59-4DA4-A05C-6428A89CB96C}" type="presParOf" srcId="{2DF2DFF6-DE13-49E3-A24A-6EDBC04FD11F}" destId="{A3AB0BFE-928E-43D6-91B1-8039989F60D8}" srcOrd="0" destOrd="0" presId="urn:microsoft.com/office/officeart/2009/3/layout/DescendingProcess"/>
    <dgm:cxn modelId="{88AF8F43-DB7D-4A83-A816-E9727F144C2B}" type="presParOf" srcId="{6AB2ACD7-4E09-49C1-BC49-E90A25FCFE1A}" destId="{3251B1A8-AC1E-4BC0-8751-69ABF0BCEF69}" srcOrd="4" destOrd="0" presId="urn:microsoft.com/office/officeart/2009/3/layout/DescendingProcess"/>
    <dgm:cxn modelId="{4CDFF640-987D-4199-AB56-588A2CD72332}" type="presParOf" srcId="{6AB2ACD7-4E09-49C1-BC49-E90A25FCFE1A}" destId="{6D8F6598-BD63-4C2B-82BF-7D1DBD75A9D1}" srcOrd="5" destOrd="0" presId="urn:microsoft.com/office/officeart/2009/3/layout/DescendingProcess"/>
    <dgm:cxn modelId="{27555170-38B9-4CC0-8692-23CD998D2017}" type="presParOf" srcId="{6D8F6598-BD63-4C2B-82BF-7D1DBD75A9D1}" destId="{4A7FFD52-4D7A-4CA5-9572-1C859621C34D}" srcOrd="0" destOrd="0" presId="urn:microsoft.com/office/officeart/2009/3/layout/DescendingProcess"/>
    <dgm:cxn modelId="{573F4460-475F-44FD-8F1F-B2EBAC08184F}" type="presParOf" srcId="{6AB2ACD7-4E09-49C1-BC49-E90A25FCFE1A}" destId="{10309A23-C99D-4054-90A3-A51A468928AE}" srcOrd="6" destOrd="0" presId="urn:microsoft.com/office/officeart/2009/3/layout/Descending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18FC28E-17A0-D64F-854F-69C234A5C580}" type="doc">
      <dgm:prSet loTypeId="urn:microsoft.com/office/officeart/2005/8/layout/radial4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B831D7B-AE24-A64F-8DA4-A471142456BB}">
      <dgm:prSet phldrT="[Text]"/>
      <dgm:spPr/>
      <dgm:t>
        <a:bodyPr/>
        <a:lstStyle/>
        <a:p>
          <a:r>
            <a:rPr lang="en-US" dirty="0" smtClean="0"/>
            <a:t>MT residency programs</a:t>
          </a:r>
          <a:endParaRPr lang="en-US" dirty="0"/>
        </a:p>
      </dgm:t>
    </dgm:pt>
    <dgm:pt modelId="{CA4483F5-83FB-2E43-8292-3DEEFEB01E62}" type="parTrans" cxnId="{8ECC2831-71F4-9F4E-9430-E7F225F45AC6}">
      <dgm:prSet/>
      <dgm:spPr/>
      <dgm:t>
        <a:bodyPr/>
        <a:lstStyle/>
        <a:p>
          <a:endParaRPr lang="en-US"/>
        </a:p>
      </dgm:t>
    </dgm:pt>
    <dgm:pt modelId="{860F4E57-BBC8-BD45-911B-A88ABACCB52C}" type="sibTrans" cxnId="{8ECC2831-71F4-9F4E-9430-E7F225F45AC6}">
      <dgm:prSet/>
      <dgm:spPr/>
      <dgm:t>
        <a:bodyPr/>
        <a:lstStyle/>
        <a:p>
          <a:endParaRPr lang="en-US"/>
        </a:p>
      </dgm:t>
    </dgm:pt>
    <dgm:pt modelId="{EA26FF53-61EB-784E-B6E6-041A48884E5B}">
      <dgm:prSet phldrT="[Text]" custT="1"/>
      <dgm:spPr/>
      <dgm:t>
        <a:bodyPr/>
        <a:lstStyle/>
        <a:p>
          <a:endParaRPr lang="en-US" sz="2400" dirty="0" smtClean="0"/>
        </a:p>
        <a:p>
          <a:r>
            <a:rPr lang="en-US" sz="2400" dirty="0" smtClean="0"/>
            <a:t>Montana</a:t>
          </a:r>
        </a:p>
        <a:p>
          <a:r>
            <a:rPr lang="en-US" sz="2400" dirty="0" smtClean="0"/>
            <a:t>state funding</a:t>
          </a:r>
        </a:p>
        <a:p>
          <a:endParaRPr lang="en-US" sz="2000" dirty="0" smtClean="0"/>
        </a:p>
        <a:p>
          <a:endParaRPr lang="en-US" sz="2000" dirty="0"/>
        </a:p>
      </dgm:t>
    </dgm:pt>
    <dgm:pt modelId="{3A97949C-5E36-BB48-BB92-5C2E7ECA4351}" type="parTrans" cxnId="{4FBC97DA-4F24-0A44-9E97-D056DACEC693}">
      <dgm:prSet/>
      <dgm:spPr/>
      <dgm:t>
        <a:bodyPr/>
        <a:lstStyle/>
        <a:p>
          <a:endParaRPr lang="en-US"/>
        </a:p>
      </dgm:t>
    </dgm:pt>
    <dgm:pt modelId="{23CE5575-A607-084E-9ACB-9AFF05A7269C}" type="sibTrans" cxnId="{4FBC97DA-4F24-0A44-9E97-D056DACEC693}">
      <dgm:prSet/>
      <dgm:spPr/>
      <dgm:t>
        <a:bodyPr/>
        <a:lstStyle/>
        <a:p>
          <a:endParaRPr lang="en-US"/>
        </a:p>
      </dgm:t>
    </dgm:pt>
    <dgm:pt modelId="{2CDEEFB8-A3EF-204E-8AB3-79FCEF9DAA35}">
      <dgm:prSet phldrT="[Text]" custT="1"/>
      <dgm:spPr/>
      <dgm:t>
        <a:bodyPr/>
        <a:lstStyle/>
        <a:p>
          <a:r>
            <a:rPr lang="en-US" sz="1800" dirty="0" smtClean="0"/>
            <a:t>Sponsoring hospitals cover budget deficits</a:t>
          </a:r>
        </a:p>
      </dgm:t>
    </dgm:pt>
    <dgm:pt modelId="{D9C3E765-4F15-D54B-8AF3-10E407654727}" type="parTrans" cxnId="{5A53810D-622A-BC4B-AE3A-859E16464D76}">
      <dgm:prSet/>
      <dgm:spPr/>
      <dgm:t>
        <a:bodyPr/>
        <a:lstStyle/>
        <a:p>
          <a:endParaRPr lang="en-US"/>
        </a:p>
      </dgm:t>
    </dgm:pt>
    <dgm:pt modelId="{26A4096E-77E8-5646-9F0C-46A1F361221D}" type="sibTrans" cxnId="{5A53810D-622A-BC4B-AE3A-859E16464D76}">
      <dgm:prSet/>
      <dgm:spPr/>
      <dgm:t>
        <a:bodyPr/>
        <a:lstStyle/>
        <a:p>
          <a:endParaRPr lang="en-US"/>
        </a:p>
      </dgm:t>
    </dgm:pt>
    <dgm:pt modelId="{0485EC10-4F05-9746-BB5B-4E640820AE91}">
      <dgm:prSet custT="1"/>
      <dgm:spPr/>
      <dgm:t>
        <a:bodyPr/>
        <a:lstStyle/>
        <a:p>
          <a:r>
            <a:rPr lang="en-US" sz="1800" dirty="0" smtClean="0"/>
            <a:t>Federal GME funding </a:t>
          </a:r>
          <a:r>
            <a:rPr lang="en-US" sz="1800" i="1" dirty="0" smtClean="0"/>
            <a:t>through</a:t>
          </a:r>
          <a:r>
            <a:rPr lang="en-US" sz="1800" dirty="0" smtClean="0"/>
            <a:t> sponsoring hospitals</a:t>
          </a:r>
        </a:p>
      </dgm:t>
    </dgm:pt>
    <dgm:pt modelId="{BF8F46ED-D74C-4347-A59E-7EEEE0573E0C}" type="parTrans" cxnId="{3C55F1C5-9594-934D-B868-056E7735842F}">
      <dgm:prSet/>
      <dgm:spPr/>
      <dgm:t>
        <a:bodyPr/>
        <a:lstStyle/>
        <a:p>
          <a:endParaRPr lang="en-US"/>
        </a:p>
      </dgm:t>
    </dgm:pt>
    <dgm:pt modelId="{BFE539E6-F3E2-1648-AB33-21B187CF2C92}" type="sibTrans" cxnId="{3C55F1C5-9594-934D-B868-056E7735842F}">
      <dgm:prSet/>
      <dgm:spPr/>
      <dgm:t>
        <a:bodyPr/>
        <a:lstStyle/>
        <a:p>
          <a:endParaRPr lang="en-US"/>
        </a:p>
      </dgm:t>
    </dgm:pt>
    <dgm:pt modelId="{49B50B81-8F5A-AF4C-A5A6-E325CC5DAECB}" type="pres">
      <dgm:prSet presAssocID="{C18FC28E-17A0-D64F-854F-69C234A5C580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7EE3BAA-63BF-5542-80FA-17AADFDE7A99}" type="pres">
      <dgm:prSet presAssocID="{CB831D7B-AE24-A64F-8DA4-A471142456BB}" presName="centerShape" presStyleLbl="node0" presStyleIdx="0" presStyleCnt="1"/>
      <dgm:spPr/>
      <dgm:t>
        <a:bodyPr/>
        <a:lstStyle/>
        <a:p>
          <a:endParaRPr lang="en-US"/>
        </a:p>
      </dgm:t>
    </dgm:pt>
    <dgm:pt modelId="{7F284757-055B-0A4E-AD4D-80864D238D39}" type="pres">
      <dgm:prSet presAssocID="{BF8F46ED-D74C-4347-A59E-7EEEE0573E0C}" presName="parTrans" presStyleLbl="bgSibTrans2D1" presStyleIdx="0" presStyleCnt="3"/>
      <dgm:spPr/>
      <dgm:t>
        <a:bodyPr/>
        <a:lstStyle/>
        <a:p>
          <a:endParaRPr lang="en-US"/>
        </a:p>
      </dgm:t>
    </dgm:pt>
    <dgm:pt modelId="{B4E8CDEC-E7C1-594E-9BC1-7CDCE9DB72EE}" type="pres">
      <dgm:prSet presAssocID="{0485EC10-4F05-9746-BB5B-4E640820AE91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29E6AE2-7CD9-7443-81EF-37D191631CEC}" type="pres">
      <dgm:prSet presAssocID="{3A97949C-5E36-BB48-BB92-5C2E7ECA4351}" presName="parTrans" presStyleLbl="bgSibTrans2D1" presStyleIdx="1" presStyleCnt="3"/>
      <dgm:spPr/>
      <dgm:t>
        <a:bodyPr/>
        <a:lstStyle/>
        <a:p>
          <a:endParaRPr lang="en-US"/>
        </a:p>
      </dgm:t>
    </dgm:pt>
    <dgm:pt modelId="{A2204E4F-D1F8-EF4A-B373-C7E37A6FA8DD}" type="pres">
      <dgm:prSet presAssocID="{EA26FF53-61EB-784E-B6E6-041A48884E5B}" presName="node" presStyleLbl="node1" presStyleIdx="1" presStyleCnt="3" custRadScaleRad="100038" custRadScaleInc="-49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24587F2-D809-5B43-A10A-27967A061713}" type="pres">
      <dgm:prSet presAssocID="{D9C3E765-4F15-D54B-8AF3-10E407654727}" presName="parTrans" presStyleLbl="bgSibTrans2D1" presStyleIdx="2" presStyleCnt="3"/>
      <dgm:spPr/>
      <dgm:t>
        <a:bodyPr/>
        <a:lstStyle/>
        <a:p>
          <a:endParaRPr lang="en-US"/>
        </a:p>
      </dgm:t>
    </dgm:pt>
    <dgm:pt modelId="{5AF7767E-4468-674C-A931-BE949A3D815C}" type="pres">
      <dgm:prSet presAssocID="{2CDEEFB8-A3EF-204E-8AB3-79FCEF9DAA35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C55F1C5-9594-934D-B868-056E7735842F}" srcId="{CB831D7B-AE24-A64F-8DA4-A471142456BB}" destId="{0485EC10-4F05-9746-BB5B-4E640820AE91}" srcOrd="0" destOrd="0" parTransId="{BF8F46ED-D74C-4347-A59E-7EEEE0573E0C}" sibTransId="{BFE539E6-F3E2-1648-AB33-21B187CF2C92}"/>
    <dgm:cxn modelId="{23A329E9-CAEF-CC4B-9229-ABFE2179C515}" type="presOf" srcId="{D9C3E765-4F15-D54B-8AF3-10E407654727}" destId="{B24587F2-D809-5B43-A10A-27967A061713}" srcOrd="0" destOrd="0" presId="urn:microsoft.com/office/officeart/2005/8/layout/radial4"/>
    <dgm:cxn modelId="{566AF87E-6A63-9740-AA3A-25F57D27B1CE}" type="presOf" srcId="{3A97949C-5E36-BB48-BB92-5C2E7ECA4351}" destId="{929E6AE2-7CD9-7443-81EF-37D191631CEC}" srcOrd="0" destOrd="0" presId="urn:microsoft.com/office/officeart/2005/8/layout/radial4"/>
    <dgm:cxn modelId="{5A53810D-622A-BC4B-AE3A-859E16464D76}" srcId="{CB831D7B-AE24-A64F-8DA4-A471142456BB}" destId="{2CDEEFB8-A3EF-204E-8AB3-79FCEF9DAA35}" srcOrd="2" destOrd="0" parTransId="{D9C3E765-4F15-D54B-8AF3-10E407654727}" sibTransId="{26A4096E-77E8-5646-9F0C-46A1F361221D}"/>
    <dgm:cxn modelId="{E2472037-BA5F-0743-9778-E540D6854FE7}" type="presOf" srcId="{CB831D7B-AE24-A64F-8DA4-A471142456BB}" destId="{C7EE3BAA-63BF-5542-80FA-17AADFDE7A99}" srcOrd="0" destOrd="0" presId="urn:microsoft.com/office/officeart/2005/8/layout/radial4"/>
    <dgm:cxn modelId="{CDA7F819-1D9E-B145-B4ED-F2E45777AF76}" type="presOf" srcId="{BF8F46ED-D74C-4347-A59E-7EEEE0573E0C}" destId="{7F284757-055B-0A4E-AD4D-80864D238D39}" srcOrd="0" destOrd="0" presId="urn:microsoft.com/office/officeart/2005/8/layout/radial4"/>
    <dgm:cxn modelId="{BCCCD0B1-8560-504C-AB85-0BA8B4835FB3}" type="presOf" srcId="{C18FC28E-17A0-D64F-854F-69C234A5C580}" destId="{49B50B81-8F5A-AF4C-A5A6-E325CC5DAECB}" srcOrd="0" destOrd="0" presId="urn:microsoft.com/office/officeart/2005/8/layout/radial4"/>
    <dgm:cxn modelId="{2194E318-7FD6-8646-BF3F-4ADDC5B7CD7F}" type="presOf" srcId="{EA26FF53-61EB-784E-B6E6-041A48884E5B}" destId="{A2204E4F-D1F8-EF4A-B373-C7E37A6FA8DD}" srcOrd="0" destOrd="0" presId="urn:microsoft.com/office/officeart/2005/8/layout/radial4"/>
    <dgm:cxn modelId="{AC6CCAD7-AE44-4147-AC15-459C2E127C66}" type="presOf" srcId="{0485EC10-4F05-9746-BB5B-4E640820AE91}" destId="{B4E8CDEC-E7C1-594E-9BC1-7CDCE9DB72EE}" srcOrd="0" destOrd="0" presId="urn:microsoft.com/office/officeart/2005/8/layout/radial4"/>
    <dgm:cxn modelId="{4FBC97DA-4F24-0A44-9E97-D056DACEC693}" srcId="{CB831D7B-AE24-A64F-8DA4-A471142456BB}" destId="{EA26FF53-61EB-784E-B6E6-041A48884E5B}" srcOrd="1" destOrd="0" parTransId="{3A97949C-5E36-BB48-BB92-5C2E7ECA4351}" sibTransId="{23CE5575-A607-084E-9ACB-9AFF05A7269C}"/>
    <dgm:cxn modelId="{8ECC2831-71F4-9F4E-9430-E7F225F45AC6}" srcId="{C18FC28E-17A0-D64F-854F-69C234A5C580}" destId="{CB831D7B-AE24-A64F-8DA4-A471142456BB}" srcOrd="0" destOrd="0" parTransId="{CA4483F5-83FB-2E43-8292-3DEEFEB01E62}" sibTransId="{860F4E57-BBC8-BD45-911B-A88ABACCB52C}"/>
    <dgm:cxn modelId="{623EDA40-07BC-3D4C-925F-2EE31ADA5245}" type="presOf" srcId="{2CDEEFB8-A3EF-204E-8AB3-79FCEF9DAA35}" destId="{5AF7767E-4468-674C-A931-BE949A3D815C}" srcOrd="0" destOrd="0" presId="urn:microsoft.com/office/officeart/2005/8/layout/radial4"/>
    <dgm:cxn modelId="{C6296289-3BAE-E04D-95DD-C25D471A4160}" type="presParOf" srcId="{49B50B81-8F5A-AF4C-A5A6-E325CC5DAECB}" destId="{C7EE3BAA-63BF-5542-80FA-17AADFDE7A99}" srcOrd="0" destOrd="0" presId="urn:microsoft.com/office/officeart/2005/8/layout/radial4"/>
    <dgm:cxn modelId="{707AE663-83F2-1E4E-855F-626E7ED09A45}" type="presParOf" srcId="{49B50B81-8F5A-AF4C-A5A6-E325CC5DAECB}" destId="{7F284757-055B-0A4E-AD4D-80864D238D39}" srcOrd="1" destOrd="0" presId="urn:microsoft.com/office/officeart/2005/8/layout/radial4"/>
    <dgm:cxn modelId="{FC290C6D-1A9F-2F41-AFF3-5C79A53FA625}" type="presParOf" srcId="{49B50B81-8F5A-AF4C-A5A6-E325CC5DAECB}" destId="{B4E8CDEC-E7C1-594E-9BC1-7CDCE9DB72EE}" srcOrd="2" destOrd="0" presId="urn:microsoft.com/office/officeart/2005/8/layout/radial4"/>
    <dgm:cxn modelId="{5FB9F5AF-0BDB-4348-8F35-859CFC1CC290}" type="presParOf" srcId="{49B50B81-8F5A-AF4C-A5A6-E325CC5DAECB}" destId="{929E6AE2-7CD9-7443-81EF-37D191631CEC}" srcOrd="3" destOrd="0" presId="urn:microsoft.com/office/officeart/2005/8/layout/radial4"/>
    <dgm:cxn modelId="{D3BB9677-F9BF-5C44-9086-2E76E86B7995}" type="presParOf" srcId="{49B50B81-8F5A-AF4C-A5A6-E325CC5DAECB}" destId="{A2204E4F-D1F8-EF4A-B373-C7E37A6FA8DD}" srcOrd="4" destOrd="0" presId="urn:microsoft.com/office/officeart/2005/8/layout/radial4"/>
    <dgm:cxn modelId="{91D2705E-32E3-CF4D-9904-5B624E67E00F}" type="presParOf" srcId="{49B50B81-8F5A-AF4C-A5A6-E325CC5DAECB}" destId="{B24587F2-D809-5B43-A10A-27967A061713}" srcOrd="5" destOrd="0" presId="urn:microsoft.com/office/officeart/2005/8/layout/radial4"/>
    <dgm:cxn modelId="{F9F97247-B1B0-1942-BDC0-D32FE8640277}" type="presParOf" srcId="{49B50B81-8F5A-AF4C-A5A6-E325CC5DAECB}" destId="{5AF7767E-4468-674C-A931-BE949A3D815C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66F81D-C1CD-BF45-B255-D1E1C922B7D0}">
      <dsp:nvSpPr>
        <dsp:cNvPr id="0" name=""/>
        <dsp:cNvSpPr/>
      </dsp:nvSpPr>
      <dsp:spPr>
        <a:xfrm rot="5400000">
          <a:off x="293579" y="1914468"/>
          <a:ext cx="877759" cy="1460571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42924" dir="5400000" rotWithShape="0">
            <a:srgbClr val="000000">
              <a:alpha val="40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61E6A3E-29D8-3240-9A5C-99A5C25E196D}">
      <dsp:nvSpPr>
        <dsp:cNvPr id="0" name=""/>
        <dsp:cNvSpPr/>
      </dsp:nvSpPr>
      <dsp:spPr>
        <a:xfrm>
          <a:off x="147059" y="2350864"/>
          <a:ext cx="1318612" cy="11558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K-12 </a:t>
          </a:r>
          <a:endParaRPr lang="en-US" sz="2400" kern="1200" dirty="0"/>
        </a:p>
      </dsp:txBody>
      <dsp:txXfrm>
        <a:off x="147059" y="2350864"/>
        <a:ext cx="1318612" cy="1155840"/>
      </dsp:txXfrm>
    </dsp:sp>
    <dsp:sp modelId="{213FA988-BB50-3D40-B76A-6EC1670F17C3}">
      <dsp:nvSpPr>
        <dsp:cNvPr id="0" name=""/>
        <dsp:cNvSpPr/>
      </dsp:nvSpPr>
      <dsp:spPr>
        <a:xfrm>
          <a:off x="1216876" y="1806939"/>
          <a:ext cx="248794" cy="248794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42924" dir="5400000" rotWithShape="0">
            <a:srgbClr val="000000">
              <a:alpha val="40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DFB7EAD-88F9-424F-8254-5ED604D63D37}">
      <dsp:nvSpPr>
        <dsp:cNvPr id="0" name=""/>
        <dsp:cNvSpPr/>
      </dsp:nvSpPr>
      <dsp:spPr>
        <a:xfrm rot="5400000">
          <a:off x="1907818" y="1515023"/>
          <a:ext cx="877759" cy="1460571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42924" dir="5400000" rotWithShape="0">
            <a:srgbClr val="000000">
              <a:alpha val="40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8AAB066-3D24-114E-981E-337713DD41E2}">
      <dsp:nvSpPr>
        <dsp:cNvPr id="0" name=""/>
        <dsp:cNvSpPr/>
      </dsp:nvSpPr>
      <dsp:spPr>
        <a:xfrm>
          <a:off x="1761298" y="1951419"/>
          <a:ext cx="1318612" cy="11558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College</a:t>
          </a:r>
        </a:p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4 years</a:t>
          </a:r>
          <a:endParaRPr lang="en-US" sz="1800" kern="1200" dirty="0"/>
        </a:p>
      </dsp:txBody>
      <dsp:txXfrm>
        <a:off x="1761298" y="1951419"/>
        <a:ext cx="1318612" cy="1155840"/>
      </dsp:txXfrm>
    </dsp:sp>
    <dsp:sp modelId="{DB319B96-6C81-0841-B3F4-D43DE7AEDCAD}">
      <dsp:nvSpPr>
        <dsp:cNvPr id="0" name=""/>
        <dsp:cNvSpPr/>
      </dsp:nvSpPr>
      <dsp:spPr>
        <a:xfrm>
          <a:off x="2831115" y="1407494"/>
          <a:ext cx="248794" cy="248794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42924" dir="5400000" rotWithShape="0">
            <a:srgbClr val="000000">
              <a:alpha val="40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E8A9B7C-3340-1D4B-95A5-51CCEAD5DABD}">
      <dsp:nvSpPr>
        <dsp:cNvPr id="0" name=""/>
        <dsp:cNvSpPr/>
      </dsp:nvSpPr>
      <dsp:spPr>
        <a:xfrm rot="5400000">
          <a:off x="3522056" y="1115578"/>
          <a:ext cx="877759" cy="1460571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42924" dir="5400000" rotWithShape="0">
            <a:srgbClr val="000000">
              <a:alpha val="40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6D871C4-AF60-964F-8D0F-F1F00A538338}">
      <dsp:nvSpPr>
        <dsp:cNvPr id="0" name=""/>
        <dsp:cNvSpPr/>
      </dsp:nvSpPr>
      <dsp:spPr>
        <a:xfrm>
          <a:off x="3375537" y="1551974"/>
          <a:ext cx="1318612" cy="11558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Medical School (UME)</a:t>
          </a:r>
        </a:p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4 years</a:t>
          </a:r>
          <a:endParaRPr lang="en-US" sz="1800" kern="1200" dirty="0"/>
        </a:p>
      </dsp:txBody>
      <dsp:txXfrm>
        <a:off x="3375537" y="1551974"/>
        <a:ext cx="1318612" cy="1155840"/>
      </dsp:txXfrm>
    </dsp:sp>
    <dsp:sp modelId="{EC5A1C6B-EA43-1743-89A6-EE77FD0DE3D7}">
      <dsp:nvSpPr>
        <dsp:cNvPr id="0" name=""/>
        <dsp:cNvSpPr/>
      </dsp:nvSpPr>
      <dsp:spPr>
        <a:xfrm>
          <a:off x="4445354" y="1008049"/>
          <a:ext cx="248794" cy="248794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42924" dir="5400000" rotWithShape="0">
            <a:srgbClr val="000000">
              <a:alpha val="40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B749E39-E3E2-1B4B-BA69-31293F6E84D3}">
      <dsp:nvSpPr>
        <dsp:cNvPr id="0" name=""/>
        <dsp:cNvSpPr/>
      </dsp:nvSpPr>
      <dsp:spPr>
        <a:xfrm rot="5400000">
          <a:off x="5136295" y="716133"/>
          <a:ext cx="877759" cy="1460571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42924" dir="5400000" rotWithShape="0">
            <a:srgbClr val="000000">
              <a:alpha val="40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2976D47-F46D-F041-8FEA-2907ABDC73BD}">
      <dsp:nvSpPr>
        <dsp:cNvPr id="0" name=""/>
        <dsp:cNvSpPr/>
      </dsp:nvSpPr>
      <dsp:spPr>
        <a:xfrm>
          <a:off x="4989775" y="1152529"/>
          <a:ext cx="1318612" cy="11558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Residency</a:t>
          </a:r>
        </a:p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(GME)</a:t>
          </a:r>
        </a:p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3-5 years</a:t>
          </a:r>
          <a:endParaRPr lang="en-US" sz="1800" kern="1200" dirty="0"/>
        </a:p>
      </dsp:txBody>
      <dsp:txXfrm>
        <a:off x="4989775" y="1152529"/>
        <a:ext cx="1318612" cy="1155840"/>
      </dsp:txXfrm>
    </dsp:sp>
    <dsp:sp modelId="{7A011D9D-3EBB-804D-AA6D-9410E415AA99}">
      <dsp:nvSpPr>
        <dsp:cNvPr id="0" name=""/>
        <dsp:cNvSpPr/>
      </dsp:nvSpPr>
      <dsp:spPr>
        <a:xfrm>
          <a:off x="6059593" y="608604"/>
          <a:ext cx="248794" cy="248794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42924" dir="5400000" rotWithShape="0">
            <a:srgbClr val="000000">
              <a:alpha val="40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B474A87-8A2F-2949-B18A-71391B2E7CD1}">
      <dsp:nvSpPr>
        <dsp:cNvPr id="0" name=""/>
        <dsp:cNvSpPr/>
      </dsp:nvSpPr>
      <dsp:spPr>
        <a:xfrm rot="5400000">
          <a:off x="6750534" y="316688"/>
          <a:ext cx="877759" cy="1460571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42924" dir="5400000" rotWithShape="0">
            <a:srgbClr val="000000">
              <a:alpha val="40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79E0FE8-0D05-324D-9326-33E80D63E5D3}">
      <dsp:nvSpPr>
        <dsp:cNvPr id="0" name=""/>
        <dsp:cNvSpPr/>
      </dsp:nvSpPr>
      <dsp:spPr>
        <a:xfrm>
          <a:off x="6604014" y="753084"/>
          <a:ext cx="1318612" cy="11558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Practicing physician</a:t>
          </a:r>
          <a:endParaRPr lang="en-US" sz="2400" kern="1200" dirty="0"/>
        </a:p>
      </dsp:txBody>
      <dsp:txXfrm>
        <a:off x="6604014" y="753084"/>
        <a:ext cx="1318612" cy="115584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30ACDD-5105-40BA-BBF9-CCB5BA8F28CD}">
      <dsp:nvSpPr>
        <dsp:cNvPr id="0" name=""/>
        <dsp:cNvSpPr/>
      </dsp:nvSpPr>
      <dsp:spPr>
        <a:xfrm rot="4396374">
          <a:off x="1972030" y="1666822"/>
          <a:ext cx="3552139" cy="2477174"/>
        </a:xfrm>
        <a:prstGeom prst="swooshArrow">
          <a:avLst>
            <a:gd name="adj1" fmla="val 16310"/>
            <a:gd name="adj2" fmla="val 313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AB0BFE-928E-43D6-91B1-8039989F60D8}">
      <dsp:nvSpPr>
        <dsp:cNvPr id="0" name=""/>
        <dsp:cNvSpPr/>
      </dsp:nvSpPr>
      <dsp:spPr>
        <a:xfrm>
          <a:off x="2816128" y="1723656"/>
          <a:ext cx="89702" cy="89702"/>
        </a:xfrm>
        <a:prstGeom prst="ellips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A7FFD52-4D7A-4CA5-9572-1C859621C34D}">
      <dsp:nvSpPr>
        <dsp:cNvPr id="0" name=""/>
        <dsp:cNvSpPr/>
      </dsp:nvSpPr>
      <dsp:spPr>
        <a:xfrm>
          <a:off x="4178389" y="2838081"/>
          <a:ext cx="89702" cy="89702"/>
        </a:xfrm>
        <a:prstGeom prst="ellips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DC05661-99FC-4C8F-B10A-EBC3091E2A3C}">
      <dsp:nvSpPr>
        <dsp:cNvPr id="0" name=""/>
        <dsp:cNvSpPr/>
      </dsp:nvSpPr>
      <dsp:spPr>
        <a:xfrm>
          <a:off x="207286" y="-1"/>
          <a:ext cx="1813306" cy="4114800"/>
        </a:xfrm>
        <a:prstGeom prst="rect">
          <a:avLst/>
        </a:prstGeom>
        <a:solidFill>
          <a:srgbClr val="FF9900"/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800" tIns="50800" rIns="50800" bIns="50800" numCol="1" spcCol="1270" anchor="b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~600 Medical students enrolled</a:t>
          </a:r>
        </a:p>
      </dsp:txBody>
      <dsp:txXfrm>
        <a:off x="207286" y="-1"/>
        <a:ext cx="1813306" cy="4114800"/>
      </dsp:txXfrm>
    </dsp:sp>
    <dsp:sp modelId="{CA0C130C-88D2-4BD3-8013-2582DB2804A3}">
      <dsp:nvSpPr>
        <dsp:cNvPr id="0" name=""/>
        <dsp:cNvSpPr/>
      </dsp:nvSpPr>
      <dsp:spPr>
        <a:xfrm>
          <a:off x="3063694" y="1"/>
          <a:ext cx="2308402" cy="1964517"/>
        </a:xfrm>
        <a:prstGeom prst="rect">
          <a:avLst/>
        </a:prstGeom>
        <a:solidFill>
          <a:srgbClr val="FF3300"/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~100 specialize in family medicine </a:t>
          </a:r>
          <a:endParaRPr lang="en-US" sz="2400" kern="1200" dirty="0"/>
        </a:p>
      </dsp:txBody>
      <dsp:txXfrm>
        <a:off x="3063694" y="1"/>
        <a:ext cx="2308402" cy="1964517"/>
      </dsp:txXfrm>
    </dsp:sp>
    <dsp:sp modelId="{3251B1A8-AC1E-4BC0-8751-69ABF0BCEF69}">
      <dsp:nvSpPr>
        <dsp:cNvPr id="0" name=""/>
        <dsp:cNvSpPr/>
      </dsp:nvSpPr>
      <dsp:spPr>
        <a:xfrm>
          <a:off x="4703779" y="2737532"/>
          <a:ext cx="2041488" cy="300940"/>
        </a:xfrm>
        <a:prstGeom prst="rect">
          <a:avLst/>
        </a:prstGeom>
        <a:solidFill>
          <a:srgbClr val="FF0000"/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8 join a MT residency</a:t>
          </a:r>
          <a:endParaRPr lang="en-US" sz="1800" kern="1200" dirty="0"/>
        </a:p>
      </dsp:txBody>
      <dsp:txXfrm>
        <a:off x="4703779" y="2737532"/>
        <a:ext cx="2041488" cy="300940"/>
      </dsp:txXfrm>
    </dsp:sp>
    <dsp:sp modelId="{10309A23-C99D-4054-90A3-A51A468928AE}">
      <dsp:nvSpPr>
        <dsp:cNvPr id="0" name=""/>
        <dsp:cNvSpPr/>
      </dsp:nvSpPr>
      <dsp:spPr>
        <a:xfrm>
          <a:off x="3109487" y="3792530"/>
          <a:ext cx="2263140" cy="7227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4610" tIns="54610" rIns="54610" bIns="54610" numCol="1" spcCol="1270" anchor="t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4300" kern="1200"/>
        </a:p>
      </dsp:txBody>
      <dsp:txXfrm>
        <a:off x="3109487" y="3792530"/>
        <a:ext cx="2263140" cy="72276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EE3BAA-63BF-5542-80FA-17AADFDE7A99}">
      <dsp:nvSpPr>
        <dsp:cNvPr id="0" name=""/>
        <dsp:cNvSpPr/>
      </dsp:nvSpPr>
      <dsp:spPr>
        <a:xfrm>
          <a:off x="3024193" y="2237494"/>
          <a:ext cx="1876413" cy="1876413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50800" dist="42924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MT residency programs</a:t>
          </a:r>
          <a:endParaRPr lang="en-US" sz="2900" kern="1200" dirty="0"/>
        </a:p>
      </dsp:txBody>
      <dsp:txXfrm>
        <a:off x="3298987" y="2512288"/>
        <a:ext cx="1326825" cy="1326825"/>
      </dsp:txXfrm>
    </dsp:sp>
    <dsp:sp modelId="{7F284757-055B-0A4E-AD4D-80864D238D39}">
      <dsp:nvSpPr>
        <dsp:cNvPr id="0" name=""/>
        <dsp:cNvSpPr/>
      </dsp:nvSpPr>
      <dsp:spPr>
        <a:xfrm rot="12900000">
          <a:off x="1815645" y="1909206"/>
          <a:ext cx="1439768" cy="534777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8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50800" dist="42924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4E8CDEC-E7C1-594E-9BC1-7CDCE9DB72EE}">
      <dsp:nvSpPr>
        <dsp:cNvPr id="0" name=""/>
        <dsp:cNvSpPr/>
      </dsp:nvSpPr>
      <dsp:spPr>
        <a:xfrm>
          <a:off x="1054538" y="1050649"/>
          <a:ext cx="1782592" cy="142607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50800" dist="42924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Federal GME funding </a:t>
          </a:r>
          <a:r>
            <a:rPr lang="en-US" sz="1800" i="1" kern="1200" dirty="0" smtClean="0"/>
            <a:t>through</a:t>
          </a:r>
          <a:r>
            <a:rPr lang="en-US" sz="1800" kern="1200" dirty="0" smtClean="0"/>
            <a:t> sponsoring hospitals</a:t>
          </a:r>
        </a:p>
      </dsp:txBody>
      <dsp:txXfrm>
        <a:off x="1096306" y="1092417"/>
        <a:ext cx="1699056" cy="1342537"/>
      </dsp:txXfrm>
    </dsp:sp>
    <dsp:sp modelId="{929E6AE2-7CD9-7443-81EF-37D191631CEC}">
      <dsp:nvSpPr>
        <dsp:cNvPr id="0" name=""/>
        <dsp:cNvSpPr/>
      </dsp:nvSpPr>
      <dsp:spPr>
        <a:xfrm rot="16182288">
          <a:off x="3233101" y="1165960"/>
          <a:ext cx="1440643" cy="534777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8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50800" dist="42924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2204E4F-D1F8-EF4A-B373-C7E37A6FA8DD}">
      <dsp:nvSpPr>
        <dsp:cNvPr id="0" name=""/>
        <dsp:cNvSpPr/>
      </dsp:nvSpPr>
      <dsp:spPr>
        <a:xfrm>
          <a:off x="3058415" y="0"/>
          <a:ext cx="1782592" cy="142607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50800" dist="42924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 dirty="0" smtClean="0"/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Montana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state funding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kern="1200" dirty="0" smtClean="0"/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kern="1200" dirty="0"/>
        </a:p>
      </dsp:txBody>
      <dsp:txXfrm>
        <a:off x="3100183" y="41768"/>
        <a:ext cx="1699056" cy="1342537"/>
      </dsp:txXfrm>
    </dsp:sp>
    <dsp:sp modelId="{B24587F2-D809-5B43-A10A-27967A061713}">
      <dsp:nvSpPr>
        <dsp:cNvPr id="0" name=""/>
        <dsp:cNvSpPr/>
      </dsp:nvSpPr>
      <dsp:spPr>
        <a:xfrm rot="19500000">
          <a:off x="4669385" y="1909206"/>
          <a:ext cx="1439768" cy="534777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8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50800" dist="42924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AF7767E-4468-674C-A931-BE949A3D815C}">
      <dsp:nvSpPr>
        <dsp:cNvPr id="0" name=""/>
        <dsp:cNvSpPr/>
      </dsp:nvSpPr>
      <dsp:spPr>
        <a:xfrm>
          <a:off x="5087668" y="1050649"/>
          <a:ext cx="1782592" cy="142607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50800" dist="42924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Sponsoring hospitals cover budget deficits</a:t>
          </a:r>
        </a:p>
      </dsp:txBody>
      <dsp:txXfrm>
        <a:off x="5129436" y="1092417"/>
        <a:ext cx="1699056" cy="13425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DescendingProcess">
  <dgm:title val=""/>
  <dgm:desc val=""/>
  <dgm:catLst>
    <dgm:cat type="process" pri="23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clrData>
  <dgm:layoutNode name="Name0">
    <dgm:varLst>
      <dgm:chMax val="7"/>
      <dgm:chPref val="5"/>
    </dgm:varLst>
    <dgm:alg type="composite">
      <dgm:param type="ar" val="1.1"/>
    </dgm:alg>
    <dgm:shape xmlns:r="http://schemas.openxmlformats.org/officeDocument/2006/relationships" r:blip="">
      <dgm:adjLst/>
    </dgm:shape>
    <dgm:choose name="Name1">
      <dgm:if name="Name2" axis="ch" ptType="node" func="cnt" op="equ" val="1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</dgm:constrLst>
      </dgm:if>
      <dgm:if name="Name3" axis="ch" ptType="node" func="cnt" op="equ" val="2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5"/>
          <dgm:constr type="b" for="ch" forName="txNode2" refType="h"/>
          <dgm:constr type="r" for="ch" forName="txNode2" refType="w"/>
          <dgm:constr type="h" for="ch" forName="txNode2" refType="h" fact="0.16"/>
        </dgm:constrLst>
      </dgm:if>
      <dgm:if name="Name4" axis="ch" ptType="node" func="cnt" op="equ" val="3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56"/>
          <dgm:constr type="ctrY" for="ch" forName="txNode2" refType="h" fact="0.3992"/>
          <dgm:constr type="r" for="ch" forName="txNode2" refType="w"/>
          <dgm:constr type="h" for="ch" forName="txNode2" refType="h" fact="0.16"/>
          <dgm:constr type="l" for="ch" forName="txNode3" refType="w" fact="0.5"/>
          <dgm:constr type="b" for="ch" forName="txNode3" refType="h"/>
          <dgm:constr type="r" for="ch" forName="txNode3" refType="w"/>
          <dgm:constr type="h" for="ch" forName="txNode3" refType="h" fact="0.16"/>
          <dgm:constr type="ctrX" for="ch" forName="dotNode2" refType="w" fact="0.4782"/>
          <dgm:constr type="ctrY" for="ch" forName="dotNode2" refType="h" fact="0.3992"/>
          <dgm:constr type="h" for="ch" forName="dotNode2" refType="h" fact="0.0218"/>
          <dgm:constr type="w" for="ch" forName="dotNode2" refType="h" refFor="ch" refForName="dotNode2"/>
        </dgm:constrLst>
      </dgm:if>
      <dgm:if name="Name5" axis="ch" ptType="node" func="cnt" op="equ" val="4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9"/>
          <dgm:constr type="ctrY" for="ch" forName="txNode2" refType="h" fact="0.315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5004"/>
          <dgm:constr type="r" for="ch" forName="txNode3" refType="w" fact="0.5"/>
          <dgm:constr type="h" for="ch" forName="txNode3" refType="h" fact="0.16"/>
          <dgm:constr type="l" for="ch" forName="txNode4" refType="w" fact="0.5"/>
          <dgm:constr type="b" for="ch" forName="txNode4" refType="h"/>
          <dgm:constr type="r" for="ch" forName="txNode4" refType="w"/>
          <dgm:constr type="h" for="ch" forName="txNode4" refType="h" fact="0.16"/>
          <dgm:constr type="ctrX" for="ch" forName="dotNode2" refType="w" fact="0.39"/>
          <dgm:constr type="ctrY" for="ch" forName="dotNode2" refType="h" fact="0.315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5626"/>
          <dgm:constr type="ctrY" for="ch" forName="dotNode3" refType="h" fact="0.5004"/>
          <dgm:constr type="h" for="ch" forName="dotNode3" refType="h" fact="0.0218"/>
          <dgm:constr type="w" for="ch" forName="dotNode3" refType="h" refFor="ch" refForName="dotNode3"/>
        </dgm:constrLst>
      </dgm:if>
      <dgm:if name="Name6" axis="ch" ptType="node" func="cnt" op="equ" val="5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6"/>
          <dgm:constr type="ctrY" for="ch" forName="txNode2" refType="h" fact="0.2885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4089"/>
          <dgm:constr type="r" for="ch" forName="txNode3" refType="w" fact="0.43"/>
          <dgm:constr type="h" for="ch" forName="txNode3" refType="h" fact="0.16"/>
          <dgm:constr type="l" for="ch" forName="txNode4" refType="w" fact="0.67"/>
          <dgm:constr type="ctrY" for="ch" forName="txNode4" refType="h" fact="0.5497"/>
          <dgm:constr type="r" for="ch" forName="txNode4" refType="w"/>
          <dgm:constr type="h" for="ch" forName="txNode4" refType="h" fact="0.16"/>
          <dgm:constr type="l" for="ch" forName="txNode5" refType="w" fact="0.5"/>
          <dgm:constr type="b" for="ch" forName="txNode5" refType="h"/>
          <dgm:constr type="r" for="ch" forName="txNode5" refType="w"/>
          <dgm:constr type="h" for="ch" forName="txNode5" refType="h" fact="0.16"/>
          <dgm:constr type="ctrX" for="ch" forName="dotNode2" refType="w" fact="0.3565"/>
          <dgm:constr type="ctrY" for="ch" forName="dotNode2" refType="h" fact="0.2885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922"/>
          <dgm:constr type="ctrY" for="ch" forName="dotNode3" refType="h" fact="0.4089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939"/>
          <dgm:constr type="ctrY" for="ch" forName="dotNode4" refType="h" fact="0.5497"/>
          <dgm:constr type="h" for="ch" forName="dotNode4" refType="h" fact="0.0218"/>
          <dgm:constr type="w" for="ch" forName="dotNode4" refType="h" refFor="ch" refForName="dotNode4"/>
        </dgm:constrLst>
      </dgm:if>
      <dgm:if name="Name7" axis="ch" ptType="node" func="cnt" op="equ" val="6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5"/>
          <dgm:constr type="ctrY" for="ch" forName="txNode2" refType="h" fact="0.269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3638"/>
          <dgm:constr type="r" for="ch" forName="txNode3" refType="w" fact="0.37"/>
          <dgm:constr type="h" for="ch" forName="txNode3" refType="h" fact="0.16"/>
          <dgm:constr type="l" for="ch" forName="txNode4" refType="w" fact="0.63"/>
          <dgm:constr type="ctrY" for="ch" forName="txNode4" refType="h" fact="0.4744"/>
          <dgm:constr type="r" for="ch" forName="txNode4" refType="w"/>
          <dgm:constr type="h" for="ch" forName="txNode4" refType="h" fact="0.16"/>
          <dgm:constr type="l" for="ch" forName="txNode5" refType="w" fact="0"/>
          <dgm:constr type="ctrY" for="ch" forName="txNode5" refType="h" fact="0.5961"/>
          <dgm:constr type="r" for="ch" forName="txNode5" refType="w" fact="0.55"/>
          <dgm:constr type="h" for="ch" forName="txNode5" refType="h" fact="0.16"/>
          <dgm:constr type="l" for="ch" forName="txNode6" refType="w" fact="0.5"/>
          <dgm:constr type="b" for="ch" forName="txNode6" refType="h"/>
          <dgm:constr type="r" for="ch" forName="txNode6" refType="w"/>
          <dgm:constr type="h" for="ch" forName="txNode6" refType="h" fact="0.16"/>
          <dgm:constr type="ctrX" for="ch" forName="dotNode2" refType="w" fact="0.33"/>
          <dgm:constr type="ctrY" for="ch" forName="dotNode2" refType="h" fact="0.269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419"/>
          <dgm:constr type="ctrY" for="ch" forName="dotNode3" refType="h" fact="0.3638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425"/>
          <dgm:constr type="ctrY" for="ch" forName="dotNode4" refType="h" fact="0.4744"/>
          <dgm:constr type="h" for="ch" forName="dotNode4" refType="h" fact="0.0218"/>
          <dgm:constr type="w" for="ch" forName="dotNode4" refType="h" refFor="ch" refForName="dotNode4"/>
          <dgm:constr type="ctrX" for="ch" forName="dotNode5" refType="w" fact="0.6153"/>
          <dgm:constr type="ctrY" for="ch" forName="dotNode5" refType="h" fact="0.5961"/>
          <dgm:constr type="h" for="ch" forName="dotNode5" refType="h" fact="0.0218"/>
          <dgm:constr type="w" for="ch" forName="dotNode5" refType="h" refFor="ch" refForName="dotNode5"/>
        </dgm:constrLst>
      </dgm:if>
      <dgm:else name="Name8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4"/>
          <dgm:constr type="ctrY" for="ch" forName="txNode2" refType="h" fact="0.269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3424"/>
          <dgm:constr type="r" for="ch" forName="txNode3" refType="w" fact="0.33"/>
          <dgm:constr type="h" for="ch" forName="txNode3" refType="h" fact="0.16"/>
          <dgm:constr type="l" for="ch" forName="txNode4" refType="w" fact="0.61"/>
          <dgm:constr type="ctrY" for="ch" forName="txNode4" refType="h" fact="0.4276"/>
          <dgm:constr type="r" for="ch" forName="txNode4" refType="w"/>
          <dgm:constr type="h" for="ch" forName="txNode4" refType="h" fact="0.16"/>
          <dgm:constr type="l" for="ch" forName="txNode5" refType="w" fact="0"/>
          <dgm:constr type="ctrY" for="ch" forName="txNode5" refType="h" fact="0.5218"/>
          <dgm:constr type="r" for="ch" forName="txNode5" refType="w" fact="0.5"/>
          <dgm:constr type="h" for="ch" forName="txNode5" refType="h" fact="0.16"/>
          <dgm:constr type="l" for="ch" forName="txNode6" refType="w" fact="0.71"/>
          <dgm:constr type="ctrY" for="ch" forName="txNode6" refType="h" fact="0.6179"/>
          <dgm:constr type="r" for="ch" forName="txNode6" refType="w"/>
          <dgm:constr type="h" for="ch" forName="txNode6" refType="h" fact="0.16"/>
          <dgm:constr type="l" for="ch" forName="txNode7" refType="w" fact="0.5"/>
          <dgm:constr type="b" for="ch" forName="txNode7" refType="h"/>
          <dgm:constr type="r" for="ch" forName="txNode7" refType="w"/>
          <dgm:constr type="h" for="ch" forName="txNode7" refType="h" fact="0.16"/>
          <dgm:constr type="ctrX" for="ch" forName="dotNode2" refType="w" fact="0.33"/>
          <dgm:constr type="ctrY" for="ch" forName="dotNode2" refType="h" fact="0.269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25"/>
          <dgm:constr type="ctrY" for="ch" forName="dotNode3" refType="h" fact="0.3424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05"/>
          <dgm:constr type="ctrY" for="ch" forName="dotNode4" refType="h" fact="0.4276"/>
          <dgm:constr type="h" for="ch" forName="dotNode4" refType="h" fact="0.0218"/>
          <dgm:constr type="w" for="ch" forName="dotNode4" refType="h" refFor="ch" refForName="dotNode4"/>
          <dgm:constr type="ctrX" for="ch" forName="dotNode5" refType="w" fact="0.5742"/>
          <dgm:constr type="ctrY" for="ch" forName="dotNode5" refType="h" fact="0.5218"/>
          <dgm:constr type="h" for="ch" forName="dotNode5" refType="h" fact="0.0218"/>
          <dgm:constr type="w" for="ch" forName="dotNode5" refType="h" refFor="ch" refForName="dotNode5"/>
          <dgm:constr type="ctrX" for="ch" forName="dotNode6" refType="w" fact="0.63"/>
          <dgm:constr type="ctrY" for="ch" forName="dotNode6" refType="h" fact="0.6179"/>
          <dgm:constr type="h" for="ch" forName="dotNode6" refType="h" fact="0.0218"/>
          <dgm:constr type="w" for="ch" forName="dotNode6" refType="h" refFor="ch" refForName="dotNode6"/>
        </dgm:constrLst>
      </dgm:else>
    </dgm:choose>
    <dgm:forEach name="Name9" axis="self" ptType="parTrans">
      <dgm:forEach name="Name10" axis="self" ptType="sibTrans" st="2">
        <dgm:forEach name="dotRepeat" axis="self">
          <dgm:layoutNode name="dotRepeatNode" styleLbl="fgShp">
            <dgm:alg type="sp"/>
            <dgm:shape xmlns:r="http://schemas.openxmlformats.org/officeDocument/2006/relationships" type="ellipse" r:blip="">
              <dgm:adjLst/>
            </dgm:shape>
            <dgm:presOf axis="self"/>
          </dgm:layoutNode>
        </dgm:forEach>
      </dgm:forEach>
    </dgm:forEach>
    <dgm:choose name="Name11">
      <dgm:if name="Name12" axis="ch" ptType="node" func="cnt" op="gte" val="1">
        <dgm:layoutNode name="arrowNode" styleLbl="node1">
          <dgm:alg type="sp"/>
          <dgm:shape xmlns:r="http://schemas.openxmlformats.org/officeDocument/2006/relationships" rot="73.2729" type="swooshArrow" r:blip="">
            <dgm:adjLst>
              <dgm:adj idx="1" val="0.1631"/>
              <dgm:adj idx="2" val="0.3137"/>
            </dgm:adjLst>
          </dgm:shape>
          <dgm:presOf/>
        </dgm:layoutNode>
      </dgm:if>
      <dgm:else name="Name13"/>
    </dgm:choose>
    <dgm:forEach name="Name14" axis="ch" ptType="node" cnt="1">
      <dgm:layoutNode name="txNode1" styleLbl="revTx">
        <dgm:varLst>
          <dgm:bulletEnabled val="1"/>
        </dgm:varLst>
        <dgm:alg type="tx">
          <dgm:param type="txAnchorVert" val="b"/>
        </dgm:alg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15" axis="ch" ptType="node" st="2" cnt="1">
      <dgm:layoutNode name="txNode2" styleLbl="revTx">
        <dgm:varLst>
          <dgm:bulletEnabled val="1"/>
        </dgm:varLst>
        <dgm:choose name="Name16">
          <dgm:if name="Name17" axis="self" ptType="node" func="revPos" op="equ" val="1">
            <dgm:alg type="tx">
              <dgm:param type="txAnchorVert" val="t"/>
            </dgm:alg>
          </dgm:if>
          <dgm:if name="Name18" axis="self" ptType="node" func="posOdd" op="equ" val="1">
            <dgm:alg type="tx">
              <dgm:param type="parTxLTRAlign" val="r"/>
              <dgm:param type="parTxRTLAlign" val="r"/>
            </dgm:alg>
          </dgm:if>
          <dgm:else name="Name1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20">
        <dgm:if name="Name21" axis="par ch" ptType="all node" func="cnt" op="neq" val="2">
          <dgm:forEach name="Name22" axis="follow" ptType="sibTrans" cnt="1">
            <dgm:layoutNode name="dotNode2">
              <dgm:alg type="sp"/>
              <dgm:shape xmlns:r="http://schemas.openxmlformats.org/officeDocument/2006/relationships" r:blip="">
                <dgm:adjLst/>
              </dgm:shape>
              <dgm:presOf/>
              <dgm:forEach name="Name23" ref="dotRepeat"/>
            </dgm:layoutNode>
          </dgm:forEach>
        </dgm:if>
        <dgm:else name="Name24"/>
      </dgm:choose>
    </dgm:forEach>
    <dgm:forEach name="Name25" axis="ch" ptType="node" st="3" cnt="1">
      <dgm:layoutNode name="txNode3" styleLbl="revTx">
        <dgm:varLst>
          <dgm:bulletEnabled val="1"/>
        </dgm:varLst>
        <dgm:choose name="Name26">
          <dgm:if name="Name27" axis="self" ptType="node" func="revPos" op="equ" val="1">
            <dgm:alg type="tx">
              <dgm:param type="txAnchorVert" val="t"/>
            </dgm:alg>
          </dgm:if>
          <dgm:if name="Name28" axis="self" ptType="node" func="posOdd" op="equ" val="1">
            <dgm:alg type="tx">
              <dgm:param type="parTxLTRAlign" val="r"/>
              <dgm:param type="parTxRTLAlign" val="r"/>
            </dgm:alg>
          </dgm:if>
          <dgm:else name="Name2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30">
        <dgm:if name="Name31" axis="par ch" ptType="all node" func="cnt" op="neq" val="3">
          <dgm:forEach name="Name32" axis="follow" ptType="sibTrans" cnt="1">
            <dgm:layoutNode name="dotNode3">
              <dgm:alg type="sp"/>
              <dgm:shape xmlns:r="http://schemas.openxmlformats.org/officeDocument/2006/relationships" r:blip="">
                <dgm:adjLst/>
              </dgm:shape>
              <dgm:presOf/>
              <dgm:forEach name="Name33" ref="dotRepeat"/>
            </dgm:layoutNode>
          </dgm:forEach>
        </dgm:if>
        <dgm:else name="Name34"/>
      </dgm:choose>
    </dgm:forEach>
    <dgm:forEach name="Name35" axis="ch" ptType="node" st="4" cnt="1">
      <dgm:layoutNode name="txNode4" styleLbl="revTx">
        <dgm:varLst>
          <dgm:bulletEnabled val="1"/>
        </dgm:varLst>
        <dgm:choose name="Name36">
          <dgm:if name="Name37" axis="self" ptType="node" func="revPos" op="equ" val="1">
            <dgm:alg type="tx">
              <dgm:param type="txAnchorVert" val="t"/>
            </dgm:alg>
          </dgm:if>
          <dgm:if name="Name38" axis="self" ptType="node" func="posOdd" op="equ" val="1">
            <dgm:alg type="tx">
              <dgm:param type="parTxLTRAlign" val="r"/>
              <dgm:param type="parTxRTLAlign" val="r"/>
            </dgm:alg>
          </dgm:if>
          <dgm:else name="Name3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40">
        <dgm:if name="Name41" axis="par ch" ptType="all node" func="cnt" op="neq" val="4">
          <dgm:forEach name="Name42" axis="follow" ptType="sibTrans" cnt="1">
            <dgm:layoutNode name="dotNode4">
              <dgm:alg type="sp"/>
              <dgm:shape xmlns:r="http://schemas.openxmlformats.org/officeDocument/2006/relationships" r:blip="">
                <dgm:adjLst/>
              </dgm:shape>
              <dgm:presOf/>
              <dgm:forEach name="Name43" ref="dotRepeat"/>
            </dgm:layoutNode>
          </dgm:forEach>
        </dgm:if>
        <dgm:else name="Name44"/>
      </dgm:choose>
    </dgm:forEach>
    <dgm:forEach name="Name45" axis="ch" ptType="node" st="5" cnt="1">
      <dgm:layoutNode name="txNode5" styleLbl="revTx">
        <dgm:varLst>
          <dgm:bulletEnabled val="1"/>
        </dgm:varLst>
        <dgm:choose name="Name46">
          <dgm:if name="Name47" axis="self" ptType="node" func="revPos" op="equ" val="1">
            <dgm:alg type="tx">
              <dgm:param type="txAnchorVert" val="t"/>
            </dgm:alg>
          </dgm:if>
          <dgm:if name="Name48" axis="self" ptType="node" func="posOdd" op="equ" val="1">
            <dgm:alg type="tx">
              <dgm:param type="parTxLTRAlign" val="r"/>
              <dgm:param type="parTxRTLAlign" val="r"/>
            </dgm:alg>
          </dgm:if>
          <dgm:else name="Name4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50">
        <dgm:if name="Name51" axis="par ch" ptType="all node" func="cnt" op="neq" val="5">
          <dgm:forEach name="Name52" axis="follow" ptType="sibTrans" cnt="1">
            <dgm:layoutNode name="dotNode5">
              <dgm:alg type="sp"/>
              <dgm:shape xmlns:r="http://schemas.openxmlformats.org/officeDocument/2006/relationships" r:blip="">
                <dgm:adjLst/>
              </dgm:shape>
              <dgm:presOf/>
              <dgm:forEach name="Name53" ref="dotRepeat"/>
            </dgm:layoutNode>
          </dgm:forEach>
        </dgm:if>
        <dgm:else name="Name54"/>
      </dgm:choose>
    </dgm:forEach>
    <dgm:forEach name="Name55" axis="ch" ptType="node" st="6" cnt="1">
      <dgm:layoutNode name="txNode6" styleLbl="revTx">
        <dgm:varLst>
          <dgm:bulletEnabled val="1"/>
        </dgm:varLst>
        <dgm:choose name="Name56">
          <dgm:if name="Name57" axis="self" ptType="node" func="revPos" op="equ" val="1">
            <dgm:alg type="tx">
              <dgm:param type="txAnchorVert" val="t"/>
            </dgm:alg>
          </dgm:if>
          <dgm:if name="Name58" axis="self" ptType="node" func="posOdd" op="equ" val="1">
            <dgm:alg type="tx">
              <dgm:param type="parTxLTRAlign" val="r"/>
              <dgm:param type="parTxRTLAlign" val="r"/>
            </dgm:alg>
          </dgm:if>
          <dgm:else name="Name5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60">
        <dgm:if name="Name61" axis="par ch" ptType="all node" func="cnt" op="neq" val="6">
          <dgm:forEach name="Name62" axis="follow" ptType="sibTrans" cnt="1">
            <dgm:layoutNode name="dotNode6">
              <dgm:alg type="sp"/>
              <dgm:shape xmlns:r="http://schemas.openxmlformats.org/officeDocument/2006/relationships" r:blip="">
                <dgm:adjLst/>
              </dgm:shape>
              <dgm:presOf/>
              <dgm:forEach name="Name63" ref="dotRepeat"/>
            </dgm:layoutNode>
          </dgm:forEach>
        </dgm:if>
        <dgm:else name="Name64"/>
      </dgm:choose>
    </dgm:forEach>
    <dgm:forEach name="Name65" axis="ch" ptType="node" st="7" cnt="1">
      <dgm:layoutNode name="txNode7" styleLbl="revTx">
        <dgm:varLst>
          <dgm:bulletEnabled val="1"/>
        </dgm:varLst>
        <dgm:alg type="tx">
          <dgm:param type="txAnchorVert" val="t"/>
        </dgm:alg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7EC968-9724-DB4F-ACB6-5423B323A2D1}" type="datetimeFigureOut">
              <a:rPr lang="en-US" smtClean="0"/>
              <a:t>1/11/16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B40A92-76CF-3345-BBAA-E62C466639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1780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>
                <a:latin typeface="Calibri" charset="0"/>
              </a:rPr>
              <a:t>Taken from Dr. Sarah Brotherton and Sylvia Etzel, </a:t>
            </a:r>
            <a:r>
              <a:rPr lang="ja-JP" altLang="en-US">
                <a:latin typeface="Calibri" charset="0"/>
              </a:rPr>
              <a:t>“</a:t>
            </a:r>
            <a:r>
              <a:rPr lang="en-US">
                <a:latin typeface="Calibri" charset="0"/>
              </a:rPr>
              <a:t>Graduate Medical Education, 2005-2006.</a:t>
            </a:r>
            <a:r>
              <a:rPr lang="ja-JP" altLang="en-US">
                <a:latin typeface="Calibri" charset="0"/>
              </a:rPr>
              <a:t>”</a:t>
            </a:r>
            <a:r>
              <a:rPr lang="en-US">
                <a:latin typeface="Calibri" charset="0"/>
              </a:rPr>
              <a:t> </a:t>
            </a:r>
            <a:r>
              <a:rPr lang="en-US" i="1">
                <a:latin typeface="Calibri" charset="0"/>
              </a:rPr>
              <a:t>JAMA.</a:t>
            </a:r>
            <a:r>
              <a:rPr lang="en-US">
                <a:latin typeface="Calibri" charset="0"/>
              </a:rPr>
              <a:t> 2006;296:1154-1169.</a:t>
            </a:r>
            <a:br>
              <a:rPr lang="en-US">
                <a:latin typeface="Calibri" charset="0"/>
              </a:rPr>
            </a:br>
            <a:endParaRPr lang="en-US">
              <a:latin typeface="Calibri" charset="0"/>
            </a:endParaRPr>
          </a:p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  <p:sp>
        <p:nvSpPr>
          <p:cNvPr id="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sz="2400" b="1">
                <a:solidFill>
                  <a:schemeClr val="bg1"/>
                </a:solidFill>
                <a:latin typeface="Verdana" charset="0"/>
                <a:ea typeface="ＭＳ Ｐゴシック" charset="0"/>
              </a:defRPr>
            </a:lvl1pPr>
            <a:lvl2pPr marL="729057" indent="-280406" eaLnBrk="0" hangingPunct="0">
              <a:defRPr sz="2400" b="1">
                <a:solidFill>
                  <a:schemeClr val="bg1"/>
                </a:solidFill>
                <a:latin typeface="Verdana" charset="0"/>
                <a:ea typeface="ＭＳ Ｐゴシック" charset="0"/>
              </a:defRPr>
            </a:lvl2pPr>
            <a:lvl3pPr marL="1121626" indent="-224325" eaLnBrk="0" hangingPunct="0">
              <a:defRPr sz="2400" b="1">
                <a:solidFill>
                  <a:schemeClr val="bg1"/>
                </a:solidFill>
                <a:latin typeface="Verdana" charset="0"/>
                <a:ea typeface="ＭＳ Ｐゴシック" charset="0"/>
              </a:defRPr>
            </a:lvl3pPr>
            <a:lvl4pPr marL="1570276" indent="-224325" eaLnBrk="0" hangingPunct="0">
              <a:defRPr sz="2400" b="1">
                <a:solidFill>
                  <a:schemeClr val="bg1"/>
                </a:solidFill>
                <a:latin typeface="Verdana" charset="0"/>
                <a:ea typeface="ＭＳ Ｐゴシック" charset="0"/>
              </a:defRPr>
            </a:lvl4pPr>
            <a:lvl5pPr marL="2018927" indent="-224325" eaLnBrk="0" hangingPunct="0">
              <a:defRPr sz="2400" b="1">
                <a:solidFill>
                  <a:schemeClr val="bg1"/>
                </a:solidFill>
                <a:latin typeface="Verdana" charset="0"/>
                <a:ea typeface="ＭＳ Ｐゴシック" charset="0"/>
              </a:defRPr>
            </a:lvl5pPr>
            <a:lvl6pPr marL="2467577" indent="-22432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Verdana" charset="0"/>
                <a:ea typeface="ＭＳ Ｐゴシック" charset="0"/>
              </a:defRPr>
            </a:lvl6pPr>
            <a:lvl7pPr marL="2916227" indent="-22432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Verdana" charset="0"/>
                <a:ea typeface="ＭＳ Ｐゴシック" charset="0"/>
              </a:defRPr>
            </a:lvl7pPr>
            <a:lvl8pPr marL="3364878" indent="-22432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Verdana" charset="0"/>
                <a:ea typeface="ＭＳ Ｐゴシック" charset="0"/>
              </a:defRPr>
            </a:lvl8pPr>
            <a:lvl9pPr marL="3813528" indent="-22432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C5F1614B-0719-484F-80E4-A94A57C7D59C}" type="slidenum">
              <a:rPr lang="en-US" sz="1200" b="0">
                <a:solidFill>
                  <a:schemeClr val="tx1"/>
                </a:solidFill>
                <a:latin typeface="Calibri" charset="0"/>
              </a:rPr>
              <a:pPr eaLnBrk="1" hangingPunct="1"/>
              <a:t>7</a:t>
            </a:fld>
            <a:endParaRPr lang="en-US" sz="1200" b="0">
              <a:solidFill>
                <a:schemeClr val="tx1"/>
              </a:solidFill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>
                <a:latin typeface="Calibri" charset="0"/>
              </a:rPr>
              <a:t>Information taken from the Montana Family Medicine Residency, Billings, MT. http://www.mfmr.org/</a:t>
            </a:r>
          </a:p>
        </p:txBody>
      </p:sp>
      <p:sp>
        <p:nvSpPr>
          <p:cNvPr id="3686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sz="2400" b="1">
                <a:solidFill>
                  <a:schemeClr val="bg1"/>
                </a:solidFill>
                <a:latin typeface="Verdana" charset="0"/>
                <a:ea typeface="ＭＳ Ｐゴシック" charset="0"/>
              </a:defRPr>
            </a:lvl1pPr>
            <a:lvl2pPr marL="729057" indent="-280406" eaLnBrk="0" hangingPunct="0">
              <a:defRPr sz="2400" b="1">
                <a:solidFill>
                  <a:schemeClr val="bg1"/>
                </a:solidFill>
                <a:latin typeface="Verdana" charset="0"/>
                <a:ea typeface="ＭＳ Ｐゴシック" charset="0"/>
              </a:defRPr>
            </a:lvl2pPr>
            <a:lvl3pPr marL="1121626" indent="-224325" eaLnBrk="0" hangingPunct="0">
              <a:defRPr sz="2400" b="1">
                <a:solidFill>
                  <a:schemeClr val="bg1"/>
                </a:solidFill>
                <a:latin typeface="Verdana" charset="0"/>
                <a:ea typeface="ＭＳ Ｐゴシック" charset="0"/>
              </a:defRPr>
            </a:lvl3pPr>
            <a:lvl4pPr marL="1570276" indent="-224325" eaLnBrk="0" hangingPunct="0">
              <a:defRPr sz="2400" b="1">
                <a:solidFill>
                  <a:schemeClr val="bg1"/>
                </a:solidFill>
                <a:latin typeface="Verdana" charset="0"/>
                <a:ea typeface="ＭＳ Ｐゴシック" charset="0"/>
              </a:defRPr>
            </a:lvl4pPr>
            <a:lvl5pPr marL="2018927" indent="-224325" eaLnBrk="0" hangingPunct="0">
              <a:defRPr sz="2400" b="1">
                <a:solidFill>
                  <a:schemeClr val="bg1"/>
                </a:solidFill>
                <a:latin typeface="Verdana" charset="0"/>
                <a:ea typeface="ＭＳ Ｐゴシック" charset="0"/>
              </a:defRPr>
            </a:lvl5pPr>
            <a:lvl6pPr marL="2467577" indent="-22432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Verdana" charset="0"/>
                <a:ea typeface="ＭＳ Ｐゴシック" charset="0"/>
              </a:defRPr>
            </a:lvl6pPr>
            <a:lvl7pPr marL="2916227" indent="-22432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Verdana" charset="0"/>
                <a:ea typeface="ＭＳ Ｐゴシック" charset="0"/>
              </a:defRPr>
            </a:lvl7pPr>
            <a:lvl8pPr marL="3364878" indent="-22432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Verdana" charset="0"/>
                <a:ea typeface="ＭＳ Ｐゴシック" charset="0"/>
              </a:defRPr>
            </a:lvl8pPr>
            <a:lvl9pPr marL="3813528" indent="-22432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9712C07B-09EB-4848-A078-F39EE517B680}" type="slidenum">
              <a:rPr lang="en-US" sz="1200" b="0">
                <a:solidFill>
                  <a:schemeClr val="tx1"/>
                </a:solidFill>
                <a:latin typeface="Calibri" charset="0"/>
              </a:rPr>
              <a:pPr eaLnBrk="1" hangingPunct="1"/>
              <a:t>11</a:t>
            </a:fld>
            <a:endParaRPr lang="en-US" sz="1200" b="0">
              <a:solidFill>
                <a:schemeClr val="tx1"/>
              </a:solidFill>
              <a:latin typeface="Calibri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3D26B-DFC2-4248-8ED0-AD3E108CBDD7}" type="datetime1">
              <a:rPr lang="en-US" smtClean="0"/>
              <a:pPr/>
              <a:t>1/11/16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4C003-38E8-486A-9BFD-47E55D87241C}" type="datetime1">
              <a:rPr lang="en-US" smtClean="0"/>
              <a:pPr/>
              <a:t>1/11/16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EAA3-934B-41DB-B3B1-806F4BE5CC37}" type="datetime1">
              <a:rPr lang="en-US" smtClean="0"/>
              <a:pPr/>
              <a:t>1/11/16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7F932-D99A-4087-BFB1-EA42FAFC8D2C}" type="datetime1">
              <a:rPr lang="en-US" smtClean="0"/>
              <a:pPr/>
              <a:t>1/11/16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96367-2F2B-4F6E-ACF4-15FA13738E10}" type="datetime1">
              <a:rPr lang="en-US" smtClean="0"/>
              <a:pPr/>
              <a:t>1/11/16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23C92-45F4-4C30-810D-4886C1BA69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3498D-21C7-408B-8EF5-5B55DEF0BFD5}" type="datetime1">
              <a:rPr lang="en-US" smtClean="0"/>
              <a:pPr/>
              <a:t>1/11/16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B246E-8FD1-42FF-94A4-E4133095C37A}" type="datetime1">
              <a:rPr lang="en-US" smtClean="0"/>
              <a:pPr/>
              <a:t>1/11/16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939D4-B818-4372-B1EE-7CB6D5BBC74A}" type="datetime1">
              <a:rPr lang="en-US" smtClean="0"/>
              <a:pPr/>
              <a:t>1/11/16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5E438-4D0D-4834-B658-A90420491D98}" type="datetime1">
              <a:rPr lang="en-US" smtClean="0"/>
              <a:pPr/>
              <a:t>1/11/16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8ADFA-7142-4015-85E6-1712F15FA709}" type="datetime1">
              <a:rPr lang="en-US" smtClean="0"/>
              <a:pPr/>
              <a:t>1/11/16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581E0-D653-4D78-A48F-41D80498BC7E}" type="datetime1">
              <a:rPr lang="en-US" smtClean="0"/>
              <a:pPr/>
              <a:t>1/11/16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8B3AFFF1-9C47-49F0-AE12-AF188F3F4E82}" type="datetime1">
              <a:rPr lang="en-US" smtClean="0"/>
              <a:pPr/>
              <a:t>1/11/16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38237106-F2ED-405E-BC33-CC3CF426205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729" r:id="rId1"/>
    <p:sldLayoutId id="2147484730" r:id="rId2"/>
    <p:sldLayoutId id="2147484731" r:id="rId3"/>
    <p:sldLayoutId id="2147484732" r:id="rId4"/>
    <p:sldLayoutId id="2147484733" r:id="rId5"/>
    <p:sldLayoutId id="2147484734" r:id="rId6"/>
    <p:sldLayoutId id="2147484735" r:id="rId7"/>
    <p:sldLayoutId id="2147484736" r:id="rId8"/>
    <p:sldLayoutId id="2147484737" r:id="rId9"/>
    <p:sldLayoutId id="2147484738" r:id="rId10"/>
    <p:sldLayoutId id="2147484739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file://localhost/http/::maps.google.com:mapfiles:ms:micons:blue-dot.white.png" TargetMode="External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Education and Local Government Interim Committee</a:t>
            </a:r>
          </a:p>
          <a:p>
            <a:r>
              <a:rPr lang="en-US" sz="3600" dirty="0" smtClean="0"/>
              <a:t>January 14, 2016</a:t>
            </a:r>
            <a:endParaRPr lang="en-US" sz="3600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400" dirty="0" smtClean="0"/>
              <a:t>Graduate Medical Education (gme) in Montana: </a:t>
            </a:r>
            <a:br>
              <a:rPr lang="en-US" sz="4400" dirty="0" smtClean="0"/>
            </a:br>
            <a:r>
              <a:rPr lang="en-US" sz="4400" dirty="0" smtClean="0"/>
              <a:t>Key Issues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7524972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2010-2012  WWAMI experience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442338840"/>
              </p:ext>
            </p:extLst>
          </p:nvPr>
        </p:nvGraphicFramePr>
        <p:xfrm>
          <a:off x="609600" y="1600200"/>
          <a:ext cx="7924800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981700" y="5419695"/>
            <a:ext cx="1552575" cy="369332"/>
          </a:xfrm>
          <a:prstGeom prst="rect">
            <a:avLst/>
          </a:prstGeom>
          <a:solidFill>
            <a:srgbClr val="CC00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6 practice in MT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2727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590674"/>
            <a:ext cx="8229600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1" name="Picture 38" descr="http://maps.google.com/mapfiles/ms/micons/blue-dot.white.png"/>
          <p:cNvPicPr>
            <a:picLocks noChangeAspect="1" noChangeArrowheads="1"/>
          </p:cNvPicPr>
          <p:nvPr/>
        </p:nvPicPr>
        <p:blipFill>
          <a:blip r:embed="rId4" r:link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28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2" name="Picture 37" descr="http://maps.google.com/mapfiles/ms/micons/blue-dot.white.png"/>
          <p:cNvPicPr>
            <a:picLocks noChangeAspect="1" noChangeArrowheads="1"/>
          </p:cNvPicPr>
          <p:nvPr/>
        </p:nvPicPr>
        <p:blipFill>
          <a:blip r:embed="rId4" r:link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28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3" name="Picture 36" descr="http://maps.google.com/mapfiles/ms/micons/blue-dot.white.png"/>
          <p:cNvPicPr>
            <a:picLocks noChangeAspect="1" noChangeArrowheads="1"/>
          </p:cNvPicPr>
          <p:nvPr/>
        </p:nvPicPr>
        <p:blipFill>
          <a:blip r:embed="rId4" r:link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28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4" name="Picture 35" descr="http://maps.google.com/mapfiles/ms/micons/blue-dot.white.png"/>
          <p:cNvPicPr>
            <a:picLocks noChangeAspect="1" noChangeArrowheads="1"/>
          </p:cNvPicPr>
          <p:nvPr/>
        </p:nvPicPr>
        <p:blipFill>
          <a:blip r:embed="rId4" r:link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28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5" name="Picture 34" descr="http://maps.google.com/mapfiles/ms/micons/blue-dot.white.png"/>
          <p:cNvPicPr>
            <a:picLocks noChangeAspect="1" noChangeArrowheads="1"/>
          </p:cNvPicPr>
          <p:nvPr/>
        </p:nvPicPr>
        <p:blipFill>
          <a:blip r:embed="rId4" r:link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28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6" name="Picture 33" descr="http://maps.google.com/mapfiles/ms/micons/blue-dot.white.png"/>
          <p:cNvPicPr>
            <a:picLocks noChangeAspect="1" noChangeArrowheads="1"/>
          </p:cNvPicPr>
          <p:nvPr/>
        </p:nvPicPr>
        <p:blipFill>
          <a:blip r:embed="rId4" r:link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28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7" name="Picture 32" descr="http://maps.google.com/mapfiles/ms/micons/blue-dot.white.png"/>
          <p:cNvPicPr>
            <a:picLocks noChangeAspect="1" noChangeArrowheads="1"/>
          </p:cNvPicPr>
          <p:nvPr/>
        </p:nvPicPr>
        <p:blipFill>
          <a:blip r:embed="rId4" r:link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28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8" name="Picture 31" descr="http://maps.google.com/mapfiles/ms/micons/blue-dot.white.png"/>
          <p:cNvPicPr>
            <a:picLocks noChangeAspect="1" noChangeArrowheads="1"/>
          </p:cNvPicPr>
          <p:nvPr/>
        </p:nvPicPr>
        <p:blipFill>
          <a:blip r:embed="rId4" r:link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28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9" name="Picture 30" descr="http://maps.google.com/mapfiles/ms/micons/blue-dot.white.png"/>
          <p:cNvPicPr>
            <a:picLocks noChangeAspect="1" noChangeArrowheads="1"/>
          </p:cNvPicPr>
          <p:nvPr/>
        </p:nvPicPr>
        <p:blipFill>
          <a:blip r:embed="rId4" r:link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28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0" name="Picture 29" descr="http://maps.google.com/mapfiles/ms/micons/blue-dot.white.png"/>
          <p:cNvPicPr>
            <a:picLocks noChangeAspect="1" noChangeArrowheads="1"/>
          </p:cNvPicPr>
          <p:nvPr/>
        </p:nvPicPr>
        <p:blipFill>
          <a:blip r:embed="rId4" r:link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28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1" name="Picture 28" descr="http://maps.google.com/mapfiles/ms/micons/blue-dot.white.png"/>
          <p:cNvPicPr>
            <a:picLocks noChangeAspect="1" noChangeArrowheads="1"/>
          </p:cNvPicPr>
          <p:nvPr/>
        </p:nvPicPr>
        <p:blipFill>
          <a:blip r:embed="rId4" r:link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28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2" name="Picture 27" descr="http://maps.google.com/mapfiles/ms/micons/blue-dot.white.png"/>
          <p:cNvPicPr>
            <a:picLocks noChangeAspect="1" noChangeArrowheads="1"/>
          </p:cNvPicPr>
          <p:nvPr/>
        </p:nvPicPr>
        <p:blipFill>
          <a:blip r:embed="rId4" r:link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28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3" name="Picture 26" descr="http://maps.google.com/mapfiles/ms/micons/blue-dot.white.png"/>
          <p:cNvPicPr>
            <a:picLocks noChangeAspect="1" noChangeArrowheads="1"/>
          </p:cNvPicPr>
          <p:nvPr/>
        </p:nvPicPr>
        <p:blipFill>
          <a:blip r:embed="rId4" r:link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28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4" name="Picture 25" descr="http://maps.google.com/mapfiles/ms/micons/blue-dot.white.png"/>
          <p:cNvPicPr>
            <a:picLocks noChangeAspect="1" noChangeArrowheads="1"/>
          </p:cNvPicPr>
          <p:nvPr/>
        </p:nvPicPr>
        <p:blipFill>
          <a:blip r:embed="rId4" r:link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28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5" name="Picture 24" descr="http://maps.google.com/mapfiles/ms/micons/blue-dot.white.png"/>
          <p:cNvPicPr>
            <a:picLocks noChangeAspect="1" noChangeArrowheads="1"/>
          </p:cNvPicPr>
          <p:nvPr/>
        </p:nvPicPr>
        <p:blipFill>
          <a:blip r:embed="rId4" r:link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28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6" name="Picture 23" descr="http://maps.google.com/mapfiles/ms/micons/blue-dot.white.png"/>
          <p:cNvPicPr>
            <a:picLocks noChangeAspect="1" noChangeArrowheads="1"/>
          </p:cNvPicPr>
          <p:nvPr/>
        </p:nvPicPr>
        <p:blipFill>
          <a:blip r:embed="rId4" r:link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28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7" name="Picture 22" descr="http://maps.google.com/mapfiles/ms/micons/blue-dot.white.png"/>
          <p:cNvPicPr>
            <a:picLocks noChangeAspect="1" noChangeArrowheads="1"/>
          </p:cNvPicPr>
          <p:nvPr/>
        </p:nvPicPr>
        <p:blipFill>
          <a:blip r:embed="rId4" r:link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28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8" name="Picture 21" descr="http://maps.google.com/mapfiles/ms/micons/blue-dot.white.png"/>
          <p:cNvPicPr>
            <a:picLocks noChangeAspect="1" noChangeArrowheads="1"/>
          </p:cNvPicPr>
          <p:nvPr/>
        </p:nvPicPr>
        <p:blipFill>
          <a:blip r:embed="rId4" r:link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28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3" name="Table 4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063145"/>
              </p:ext>
            </p:extLst>
          </p:nvPr>
        </p:nvGraphicFramePr>
        <p:xfrm>
          <a:off x="2057400" y="5943600"/>
          <a:ext cx="3657600" cy="609600"/>
        </p:xfrm>
        <a:graphic>
          <a:graphicData uri="http://schemas.openxmlformats.org/drawingml/2006/table">
            <a:tbl>
              <a:tblPr/>
              <a:tblGrid>
                <a:gridCol w="3657600"/>
              </a:tblGrid>
              <a:tr h="609600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Rockwell"/>
                          <a:ea typeface="Times New Roman"/>
                          <a:cs typeface="Times New Roman"/>
                        </a:rPr>
                        <a:t>TOTAL       </a:t>
                      </a:r>
                      <a:r>
                        <a:rPr lang="en-US" sz="1800" b="1">
                          <a:latin typeface="Rockwell"/>
                          <a:ea typeface="Times New Roman"/>
                          <a:cs typeface="Times New Roman"/>
                        </a:rPr>
                        <a:t>= </a:t>
                      </a:r>
                      <a:r>
                        <a:rPr lang="en-US" sz="1800" b="1" smtClean="0">
                          <a:latin typeface="Rockwell"/>
                          <a:ea typeface="Times New Roman"/>
                          <a:cs typeface="Times New Roman"/>
                        </a:rPr>
                        <a:t>70/105               </a:t>
                      </a:r>
                      <a:r>
                        <a:rPr lang="en-US" sz="1800" b="1" dirty="0">
                          <a:latin typeface="Rockwell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en-US" sz="1800" b="1" dirty="0">
                          <a:latin typeface="Rockwell"/>
                          <a:ea typeface="Times New Roman"/>
                          <a:cs typeface="Times New Roman"/>
                        </a:rPr>
                      </a:br>
                      <a:r>
                        <a:rPr lang="en-US" sz="1800" b="1" dirty="0">
                          <a:latin typeface="Rockwell"/>
                          <a:ea typeface="Times New Roman"/>
                          <a:cs typeface="Times New Roman"/>
                        </a:rPr>
                        <a:t>69% Retention Rate</a:t>
                      </a:r>
                      <a:endParaRPr lang="en-US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34840" name="Rectangle 24"/>
          <p:cNvSpPr>
            <a:spLocks noGrp="1"/>
          </p:cNvSpPr>
          <p:nvPr>
            <p:ph type="title"/>
          </p:nvPr>
        </p:nvSpPr>
        <p:spPr bwMode="auto">
          <a:xfrm>
            <a:off x="301752" y="0"/>
            <a:ext cx="8534400" cy="1401528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>
              <a:defRPr/>
            </a:pPr>
            <a:r>
              <a:rPr lang="en-US" sz="3200" dirty="0" smtClean="0">
                <a:latin typeface="Calibri"/>
                <a:cs typeface="Calibri"/>
              </a:rPr>
              <a:t>Montana FM Residency recruiting success</a:t>
            </a:r>
            <a:endParaRPr lang="en-US" sz="3200" dirty="0" smtClean="0">
              <a:ln>
                <a:noFill/>
              </a:ln>
              <a:solidFill>
                <a:srgbClr val="A13B39"/>
              </a:solidFill>
              <a:effectLst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895975" y="1722417"/>
            <a:ext cx="2667000" cy="954107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 MFMR Residents: </a:t>
            </a:r>
            <a:r>
              <a:rPr lang="en-US" sz="1400" dirty="0">
                <a:solidFill>
                  <a:schemeClr val="bg1"/>
                </a:solidFill>
                <a:latin typeface="Arial Black" panose="020B0A04020102020204" pitchFamily="34" charset="0"/>
              </a:rPr>
              <a:t>	</a:t>
            </a:r>
            <a:r>
              <a:rPr lang="en-US" sz="14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105</a:t>
            </a:r>
            <a:endParaRPr lang="en-US" sz="14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r>
              <a:rPr lang="en-US" sz="14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MT Med Students: 	  35</a:t>
            </a:r>
          </a:p>
          <a:p>
            <a:r>
              <a:rPr lang="en-US" sz="14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     WWAMI </a:t>
            </a:r>
            <a:r>
              <a:rPr lang="en-US" sz="1400" dirty="0">
                <a:solidFill>
                  <a:schemeClr val="bg1"/>
                </a:solidFill>
                <a:latin typeface="Arial Black" panose="020B0A04020102020204" pitchFamily="34" charset="0"/>
              </a:rPr>
              <a:t>Grads: 	  21</a:t>
            </a:r>
          </a:p>
          <a:p>
            <a:r>
              <a:rPr lang="en-US" sz="1400" smtClean="0">
                <a:solidFill>
                  <a:schemeClr val="bg1"/>
                </a:solidFill>
                <a:latin typeface="Arial Black" panose="020B0A04020102020204" pitchFamily="34" charset="0"/>
              </a:rPr>
              <a:t>  Non-Montanans</a:t>
            </a:r>
            <a:r>
              <a:rPr lang="en-US" sz="14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: 	  70</a:t>
            </a:r>
            <a:endParaRPr lang="en-US" sz="14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70243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initial FMRWM experience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2019300"/>
            <a:ext cx="7924800" cy="36957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At least 5 and perhaps 7 of the 2016 graduating class will remain in Montana</a:t>
            </a:r>
          </a:p>
          <a:p>
            <a:pPr lvl="1"/>
            <a:r>
              <a:rPr lang="en-US" sz="2000" dirty="0" smtClean="0"/>
              <a:t>4 in rural communities</a:t>
            </a:r>
          </a:p>
          <a:p>
            <a:pPr lvl="1"/>
            <a:r>
              <a:rPr lang="en-US" sz="2000" dirty="0" smtClean="0"/>
              <a:t>1 in the CHC in </a:t>
            </a:r>
            <a:r>
              <a:rPr lang="en-US" sz="2000" dirty="0"/>
              <a:t>H</a:t>
            </a:r>
            <a:r>
              <a:rPr lang="en-US" sz="2000" dirty="0" smtClean="0"/>
              <a:t>elena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1790549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973262"/>
          </a:xfrm>
        </p:spPr>
        <p:txBody>
          <a:bodyPr/>
          <a:lstStyle/>
          <a:p>
            <a:r>
              <a:rPr lang="en-US" sz="2400" dirty="0" smtClean="0"/>
              <a:t>What increases the likelihood of a resident practicing in the rural and underserved parts of Montana?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2463800"/>
            <a:ext cx="7924800" cy="3251200"/>
          </a:xfrm>
        </p:spPr>
        <p:txBody>
          <a:bodyPr>
            <a:normAutofit/>
          </a:bodyPr>
          <a:lstStyle/>
          <a:p>
            <a:r>
              <a:rPr lang="en-US" sz="2000" i="1" dirty="0" smtClean="0"/>
              <a:t>More exposure </a:t>
            </a:r>
            <a:r>
              <a:rPr lang="en-US" sz="2000" dirty="0" smtClean="0"/>
              <a:t>to rural medical communities</a:t>
            </a:r>
          </a:p>
          <a:p>
            <a:r>
              <a:rPr lang="en-US" sz="2000" dirty="0" smtClean="0"/>
              <a:t>Clear understanding of the </a:t>
            </a:r>
            <a:r>
              <a:rPr lang="en-US" sz="2000" i="1" dirty="0" smtClean="0"/>
              <a:t>unique</a:t>
            </a:r>
            <a:r>
              <a:rPr lang="en-US" sz="2000" dirty="0" smtClean="0"/>
              <a:t> </a:t>
            </a:r>
            <a:r>
              <a:rPr lang="en-US" sz="2000" i="1" dirty="0" smtClean="0"/>
              <a:t>cultures </a:t>
            </a:r>
            <a:r>
              <a:rPr lang="en-US" sz="2000" dirty="0" smtClean="0"/>
              <a:t>of rural communities</a:t>
            </a:r>
          </a:p>
          <a:p>
            <a:r>
              <a:rPr lang="en-US" sz="2000" dirty="0" smtClean="0"/>
              <a:t>Good quality and </a:t>
            </a:r>
            <a:r>
              <a:rPr lang="en-US" sz="2000" i="1" dirty="0" smtClean="0"/>
              <a:t>comprehensive </a:t>
            </a:r>
            <a:r>
              <a:rPr lang="en-US" sz="2000" dirty="0" smtClean="0"/>
              <a:t>training</a:t>
            </a:r>
          </a:p>
          <a:p>
            <a:r>
              <a:rPr lang="en-US" sz="2000" dirty="0" smtClean="0"/>
              <a:t>Opportunities for loan repayment / forgiveness</a:t>
            </a:r>
          </a:p>
          <a:p>
            <a:endParaRPr lang="en-US" sz="2000" dirty="0"/>
          </a:p>
          <a:p>
            <a:r>
              <a:rPr lang="en-US" sz="2000" i="1" dirty="0" smtClean="0"/>
              <a:t>Simply placing a larger number of physicians in MT will not solve the rural / underserved workforce issues.</a:t>
            </a:r>
            <a:endParaRPr lang="en-US" sz="2000" i="1" dirty="0"/>
          </a:p>
        </p:txBody>
      </p:sp>
    </p:spTree>
    <p:extLst>
      <p:ext uri="{BB962C8B-B14F-4D97-AF65-F5344CB8AC3E}">
        <p14:creationId xmlns:p14="http://schemas.microsoft.com/office/powerpoint/2010/main" val="38861642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are MT residencies funded?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777205197"/>
              </p:ext>
            </p:extLst>
          </p:nvPr>
        </p:nvGraphicFramePr>
        <p:xfrm>
          <a:off x="609600" y="1600200"/>
          <a:ext cx="7924800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151135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Graphic spid="4" grpId="1">
        <p:bldAsOne/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does the state funding reside?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2159000"/>
            <a:ext cx="7924800" cy="35560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Within the MUS budget</a:t>
            </a:r>
          </a:p>
          <a:p>
            <a:r>
              <a:rPr lang="en-US" sz="2800" dirty="0" smtClean="0"/>
              <a:t>Connected to DPHHS (state </a:t>
            </a:r>
            <a:r>
              <a:rPr lang="en-US" sz="2800" i="1" dirty="0" smtClean="0"/>
              <a:t>Medicaid</a:t>
            </a:r>
            <a:r>
              <a:rPr lang="en-US" sz="2800" dirty="0" smtClean="0"/>
              <a:t> contract)</a:t>
            </a:r>
          </a:p>
          <a:p>
            <a:pPr lvl="1"/>
            <a:r>
              <a:rPr lang="en-US" sz="2400" dirty="0" smtClean="0"/>
              <a:t>Allows 3:1 federal matching dollars to increase the total state funding from </a:t>
            </a:r>
            <a:r>
              <a:rPr lang="en-US" sz="2400" i="1" dirty="0" smtClean="0"/>
              <a:t>$519,336 </a:t>
            </a:r>
            <a:r>
              <a:rPr lang="en-US" sz="2400" dirty="0" smtClean="0"/>
              <a:t>to approximately </a:t>
            </a:r>
            <a:r>
              <a:rPr lang="en-US" sz="2400" i="1" dirty="0" smtClean="0"/>
              <a:t>$1.5M per year</a:t>
            </a:r>
            <a:endParaRPr lang="en-US" sz="2400" i="1" dirty="0"/>
          </a:p>
        </p:txBody>
      </p:sp>
    </p:spTree>
    <p:extLst>
      <p:ext uri="{BB962C8B-B14F-4D97-AF65-F5344CB8AC3E}">
        <p14:creationId xmlns:p14="http://schemas.microsoft.com/office/powerpoint/2010/main" val="12902792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History of hospital and State Funding of GME</a:t>
            </a:r>
            <a:br>
              <a:rPr lang="en-US" dirty="0" smtClean="0"/>
            </a:br>
            <a:r>
              <a:rPr lang="en-US" sz="1600" dirty="0" smtClean="0"/>
              <a:t>Approximate amounts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sz="2000" dirty="0" smtClean="0"/>
              <a:t>Billings Clinic and St Vincent Healthcare          1996-2015         $4,500,000</a:t>
            </a:r>
          </a:p>
          <a:p>
            <a:endParaRPr lang="en-US" dirty="0" smtClean="0"/>
          </a:p>
          <a:p>
            <a:r>
              <a:rPr lang="en-US" sz="2000" dirty="0" smtClean="0"/>
              <a:t>Providence St. Patrick</a:t>
            </a:r>
            <a:endParaRPr lang="en-US" sz="2000" dirty="0"/>
          </a:p>
          <a:p>
            <a:r>
              <a:rPr lang="en-US" sz="2000" dirty="0" smtClean="0"/>
              <a:t>Community Medical Center                               2013-2015         $  720,000</a:t>
            </a:r>
          </a:p>
          <a:p>
            <a:r>
              <a:rPr lang="en-US" sz="2000" dirty="0" smtClean="0"/>
              <a:t>Kalispell Regional Medical Center</a:t>
            </a:r>
          </a:p>
          <a:p>
            <a:endParaRPr lang="en-US" sz="2000" dirty="0"/>
          </a:p>
          <a:p>
            <a:r>
              <a:rPr lang="en-US" sz="2000" dirty="0" smtClean="0"/>
              <a:t>State Funding of GME                                  $319,000-$519,000 annually      </a:t>
            </a:r>
          </a:p>
        </p:txBody>
      </p:sp>
      <p:sp>
        <p:nvSpPr>
          <p:cNvPr id="4" name="Right Brace 3"/>
          <p:cNvSpPr/>
          <p:nvPr/>
        </p:nvSpPr>
        <p:spPr>
          <a:xfrm>
            <a:off x="4874895" y="2886075"/>
            <a:ext cx="45719" cy="1152525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8685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economic impact of investment in gme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400" dirty="0" smtClean="0"/>
              <a:t>Family Medicine Residency – Return on Investment*</a:t>
            </a:r>
          </a:p>
          <a:p>
            <a:pPr lvl="1"/>
            <a:r>
              <a:rPr lang="en-US" sz="2400" dirty="0"/>
              <a:t> </a:t>
            </a:r>
            <a:r>
              <a:rPr lang="en-US" sz="2400" dirty="0" smtClean="0"/>
              <a:t>Annual economic impact of one new FM physician                        							$1,958,600</a:t>
            </a:r>
          </a:p>
          <a:p>
            <a:pPr lvl="1"/>
            <a:r>
              <a:rPr lang="en-US" sz="2400" dirty="0"/>
              <a:t> </a:t>
            </a:r>
            <a:r>
              <a:rPr lang="en-US" sz="2400" dirty="0" smtClean="0"/>
              <a:t>Cost to educate one FM </a:t>
            </a:r>
            <a:r>
              <a:rPr lang="en-US" sz="2400" dirty="0"/>
              <a:t>p</a:t>
            </a:r>
            <a:r>
              <a:rPr lang="en-US" sz="2400" dirty="0" smtClean="0"/>
              <a:t>hysician                          	</a:t>
            </a:r>
            <a:r>
              <a:rPr lang="en-US" sz="2400" u="sng" dirty="0" smtClean="0"/>
              <a:t>$   </a:t>
            </a:r>
            <a:r>
              <a:rPr lang="en-US" sz="2400" u="sng" dirty="0" smtClean="0"/>
              <a:t>928,500</a:t>
            </a:r>
          </a:p>
          <a:p>
            <a:pPr lvl="2"/>
            <a:r>
              <a:rPr lang="en-US" sz="1800" dirty="0" smtClean="0"/>
              <a:t>At a </a:t>
            </a:r>
            <a:r>
              <a:rPr lang="en-US" sz="1800" smtClean="0"/>
              <a:t>retention rate of 70%</a:t>
            </a:r>
            <a:endParaRPr lang="en-US" sz="1900" dirty="0" smtClean="0"/>
          </a:p>
          <a:p>
            <a:pPr lvl="1"/>
            <a:endParaRPr lang="en-US" sz="2400" u="sng" dirty="0" smtClean="0"/>
          </a:p>
          <a:p>
            <a:pPr lvl="1"/>
            <a:r>
              <a:rPr lang="en-US" sz="2600" i="1" dirty="0" smtClean="0"/>
              <a:t>ROI in year 1 and every year thereafter                       </a:t>
            </a:r>
            <a:r>
              <a:rPr lang="en-US" sz="2600" dirty="0" smtClean="0"/>
              <a:t>2.11 x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* Source: Family Medicine Residency – Return on Investment Study by Larry White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12174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Economic </a:t>
            </a:r>
            <a:r>
              <a:rPr lang="en-US" dirty="0"/>
              <a:t>Return to Montana’s economy </a:t>
            </a:r>
            <a:r>
              <a:rPr lang="en-US" dirty="0" err="1"/>
              <a:t>oF</a:t>
            </a:r>
            <a:r>
              <a:rPr lang="en-US" dirty="0"/>
              <a:t> </a:t>
            </a:r>
            <a:r>
              <a:rPr lang="en-US" dirty="0" smtClean="0"/>
              <a:t>MFMR Graduates  1998-2015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2044700"/>
            <a:ext cx="7924800" cy="3670300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 smtClean="0"/>
              <a:t>MFMR Graduates in Montana:			70 physicians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Total years of medical practice:			537 physician-yrs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$1.98 million economic impact/physician/</a:t>
            </a:r>
            <a:r>
              <a:rPr lang="en-US" sz="2400" dirty="0" err="1" smtClean="0"/>
              <a:t>yr</a:t>
            </a:r>
            <a:r>
              <a:rPr lang="en-US" sz="2400" dirty="0" smtClean="0"/>
              <a:t>	$1,063,260,000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76950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would additional MT gme funding accomplish?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2311400"/>
            <a:ext cx="7924800" cy="3403600"/>
          </a:xfrm>
        </p:spPr>
        <p:txBody>
          <a:bodyPr>
            <a:normAutofit/>
          </a:bodyPr>
          <a:lstStyle/>
          <a:p>
            <a:r>
              <a:rPr lang="en-US" sz="2800" i="1" dirty="0" smtClean="0"/>
              <a:t>Additional state funding would help to increase training in rural areas and increase the number of graduating physicians who practice there.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506769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medical education “pipeline”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4015489584"/>
              </p:ext>
            </p:extLst>
          </p:nvPr>
        </p:nvGraphicFramePr>
        <p:xfrm>
          <a:off x="609600" y="1600200"/>
          <a:ext cx="7924800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5712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Montana Psychiatry Training Track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09600" y="1600200"/>
            <a:ext cx="7924800" cy="411480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2000" dirty="0" smtClean="0"/>
              <a:t>University of Washington psychiatry residency regional training tracks – a successful model for Montana.</a:t>
            </a:r>
          </a:p>
          <a:p>
            <a:pPr lvl="1"/>
            <a:r>
              <a:rPr lang="en-US" sz="2000" dirty="0" smtClean="0"/>
              <a:t>Years 1 and 2 in Seattle, WA</a:t>
            </a:r>
          </a:p>
          <a:p>
            <a:pPr lvl="1"/>
            <a:r>
              <a:rPr lang="en-US" sz="2000" dirty="0" smtClean="0"/>
              <a:t>Years 3 and 4 at a regional site (Boise, ID or Spokane, WA)</a:t>
            </a:r>
          </a:p>
          <a:p>
            <a:r>
              <a:rPr lang="en-US" sz="2000" dirty="0" smtClean="0"/>
              <a:t>Boise, ID from 2007 to Present: 63% of graduating psychiatrists remained in Idaho.</a:t>
            </a:r>
          </a:p>
          <a:p>
            <a:r>
              <a:rPr lang="en-US" sz="2000" dirty="0" smtClean="0"/>
              <a:t>Spokane, WA from 1992 to 2014: 83% of graduating psychiatrists remained in Washington during last 5 years of the program.</a:t>
            </a:r>
          </a:p>
          <a:p>
            <a:pPr lvl="1"/>
            <a:r>
              <a:rPr lang="en-US" sz="2000" dirty="0" smtClean="0"/>
              <a:t>Converted to a fully independent, 4-year psychiatry residency.</a:t>
            </a:r>
          </a:p>
        </p:txBody>
      </p:sp>
    </p:spTree>
    <p:extLst>
      <p:ext uri="{BB962C8B-B14F-4D97-AF65-F5344CB8AC3E}">
        <p14:creationId xmlns:p14="http://schemas.microsoft.com/office/powerpoint/2010/main" val="22659461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SUMMARY: Key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1905000"/>
            <a:ext cx="7924800" cy="3810000"/>
          </a:xfrm>
        </p:spPr>
        <p:txBody>
          <a:bodyPr>
            <a:normAutofit lnSpcReduction="10000"/>
          </a:bodyPr>
          <a:lstStyle/>
          <a:p>
            <a:r>
              <a:rPr lang="en-US" sz="2000" i="1" dirty="0" smtClean="0"/>
              <a:t>Graduate Medical Education </a:t>
            </a:r>
            <a:r>
              <a:rPr lang="en-US" sz="2000" dirty="0" smtClean="0"/>
              <a:t>(GME) or </a:t>
            </a:r>
            <a:r>
              <a:rPr lang="en-US" sz="2000" i="1" dirty="0" smtClean="0"/>
              <a:t>residency </a:t>
            </a:r>
            <a:r>
              <a:rPr lang="en-US" sz="2000" dirty="0" smtClean="0"/>
              <a:t>is the specialty training that occurs</a:t>
            </a:r>
            <a:r>
              <a:rPr lang="en-US" sz="2000" i="1" dirty="0" smtClean="0"/>
              <a:t> after </a:t>
            </a:r>
            <a:r>
              <a:rPr lang="en-US" sz="2000" dirty="0" smtClean="0"/>
              <a:t>medical school.</a:t>
            </a:r>
          </a:p>
          <a:p>
            <a:r>
              <a:rPr lang="en-US" sz="2000" dirty="0" smtClean="0"/>
              <a:t>Physicians are considerably </a:t>
            </a:r>
            <a:r>
              <a:rPr lang="en-US" sz="2000" i="1" dirty="0" smtClean="0"/>
              <a:t>more likely to practice in the vicinity of their residency </a:t>
            </a:r>
            <a:r>
              <a:rPr lang="en-US" sz="2000" dirty="0" smtClean="0"/>
              <a:t>than their medical school.</a:t>
            </a:r>
          </a:p>
          <a:p>
            <a:r>
              <a:rPr lang="en-US" sz="2000" dirty="0" smtClean="0"/>
              <a:t>The creation of residency slots is a key mechanism to increase the number of primary care physicians in MT.</a:t>
            </a:r>
          </a:p>
          <a:p>
            <a:r>
              <a:rPr lang="en-US" sz="2000" dirty="0" smtClean="0"/>
              <a:t>Residents are more likely to practice in rural and underserved areas if they </a:t>
            </a:r>
            <a:r>
              <a:rPr lang="en-US" sz="2000" i="1" dirty="0" smtClean="0"/>
              <a:t>train in them.</a:t>
            </a:r>
          </a:p>
          <a:p>
            <a:r>
              <a:rPr lang="en-US" sz="2400" dirty="0" smtClean="0"/>
              <a:t>Increased state funding would enhance the ability of the current residencies to provide rural training.</a:t>
            </a:r>
          </a:p>
          <a:p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4502766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2451100"/>
            <a:ext cx="7924800" cy="32639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Thanks for listening</a:t>
            </a:r>
            <a:r>
              <a:rPr lang="is-IS" sz="2400" dirty="0" smtClean="0"/>
              <a:t>…</a:t>
            </a:r>
            <a:r>
              <a:rPr lang="en-US" sz="2400" dirty="0" smtClean="0"/>
              <a:t>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722040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</a:t>
            </a:r>
            <a:r>
              <a:rPr lang="en-US" dirty="0" smtClean="0">
                <a:latin typeface="+mn-lt"/>
              </a:rPr>
              <a:t>hat </a:t>
            </a:r>
            <a:r>
              <a:rPr lang="en-US" dirty="0" smtClean="0"/>
              <a:t>is graduate medical education 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1981200"/>
            <a:ext cx="7924800" cy="42164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The education that occurs </a:t>
            </a:r>
            <a:r>
              <a:rPr lang="en-US" sz="2400" i="1" dirty="0" smtClean="0"/>
              <a:t>after </a:t>
            </a:r>
            <a:r>
              <a:rPr lang="en-US" sz="2400" dirty="0" smtClean="0"/>
              <a:t>4 years of medical school </a:t>
            </a:r>
          </a:p>
          <a:p>
            <a:pPr lvl="1"/>
            <a:r>
              <a:rPr lang="en-US" sz="2400" dirty="0" smtClean="0"/>
              <a:t>MD or DO</a:t>
            </a:r>
          </a:p>
          <a:p>
            <a:r>
              <a:rPr lang="en-US" sz="2400" dirty="0" smtClean="0"/>
              <a:t>Residency</a:t>
            </a:r>
          </a:p>
          <a:p>
            <a:pPr lvl="1"/>
            <a:r>
              <a:rPr lang="en-US" sz="2400" dirty="0" smtClean="0"/>
              <a:t>Specialty specific e.g. Family Medicine or Internal Medicine</a:t>
            </a:r>
          </a:p>
          <a:p>
            <a:pPr lvl="1"/>
            <a:r>
              <a:rPr lang="en-US" sz="2400" dirty="0" smtClean="0"/>
              <a:t>3-5 years </a:t>
            </a:r>
          </a:p>
          <a:p>
            <a:pPr lvl="1"/>
            <a:r>
              <a:rPr lang="en-US" sz="2400" dirty="0" smtClean="0"/>
              <a:t>Required for </a:t>
            </a:r>
            <a:r>
              <a:rPr lang="en-US" sz="2400" i="1" dirty="0" smtClean="0"/>
              <a:t>board certification</a:t>
            </a:r>
          </a:p>
        </p:txBody>
      </p:sp>
    </p:spTree>
    <p:extLst>
      <p:ext uri="{BB962C8B-B14F-4D97-AF65-F5344CB8AC3E}">
        <p14:creationId xmlns:p14="http://schemas.microsoft.com/office/powerpoint/2010/main" val="11925496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What does fm residency training consist of?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1917126"/>
            <a:ext cx="7924800" cy="3797874"/>
          </a:xfrm>
        </p:spPr>
        <p:txBody>
          <a:bodyPr>
            <a:normAutofit/>
          </a:bodyPr>
          <a:lstStyle/>
          <a:p>
            <a:r>
              <a:rPr lang="en-US" sz="2400" i="1" dirty="0" smtClean="0"/>
              <a:t>Continuity clinic</a:t>
            </a:r>
          </a:p>
          <a:p>
            <a:pPr lvl="1"/>
            <a:r>
              <a:rPr lang="en-US" sz="2000" dirty="0" smtClean="0"/>
              <a:t>Individual patient panels</a:t>
            </a:r>
          </a:p>
          <a:p>
            <a:r>
              <a:rPr lang="en-US" sz="2400" i="1" dirty="0" smtClean="0"/>
              <a:t>Clinical rotations </a:t>
            </a:r>
            <a:r>
              <a:rPr lang="en-US" sz="2400" dirty="0" smtClean="0"/>
              <a:t>in multiple specialty areas</a:t>
            </a:r>
          </a:p>
          <a:p>
            <a:pPr lvl="1"/>
            <a:r>
              <a:rPr lang="en-US" sz="2000" dirty="0" smtClean="0"/>
              <a:t>12 to 13 blocks of 28-30 days per resident per year</a:t>
            </a:r>
          </a:p>
          <a:p>
            <a:pPr lvl="1"/>
            <a:r>
              <a:rPr lang="en-US" sz="2000" dirty="0" smtClean="0"/>
              <a:t>Approximately </a:t>
            </a:r>
            <a:r>
              <a:rPr lang="en-US" sz="2000" i="1" dirty="0" smtClean="0"/>
              <a:t>750 per year </a:t>
            </a:r>
            <a:r>
              <a:rPr lang="en-US" sz="2000" dirty="0" smtClean="0"/>
              <a:t>for Montana’s current 72 residents</a:t>
            </a:r>
          </a:p>
          <a:p>
            <a:pPr lvl="1"/>
            <a:r>
              <a:rPr lang="en-US" sz="2000" dirty="0" smtClean="0"/>
              <a:t>Similar for 3</a:t>
            </a:r>
            <a:r>
              <a:rPr lang="en-US" sz="2000" baseline="30000" dirty="0" smtClean="0"/>
              <a:t>rd</a:t>
            </a:r>
            <a:r>
              <a:rPr lang="en-US" sz="2000" dirty="0" smtClean="0"/>
              <a:t> and 4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year medical students</a:t>
            </a:r>
          </a:p>
          <a:p>
            <a:r>
              <a:rPr lang="en-US" sz="2400" i="1" dirty="0"/>
              <a:t>C</a:t>
            </a:r>
            <a:r>
              <a:rPr lang="en-US" sz="2400" i="1" dirty="0" smtClean="0"/>
              <a:t>onferences</a:t>
            </a:r>
          </a:p>
          <a:p>
            <a:pPr lvl="1"/>
            <a:r>
              <a:rPr lang="en-US" sz="2000" dirty="0" smtClean="0"/>
              <a:t>Multiple per week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144562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why don’t we have more residencies in MT?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1828800"/>
            <a:ext cx="7924800" cy="38862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Development costs</a:t>
            </a:r>
          </a:p>
          <a:p>
            <a:r>
              <a:rPr lang="en-US" sz="2400" dirty="0" smtClean="0"/>
              <a:t>Physician leadership</a:t>
            </a:r>
          </a:p>
          <a:p>
            <a:pPr lvl="1"/>
            <a:r>
              <a:rPr lang="en-US" sz="2000" dirty="0" smtClean="0"/>
              <a:t>Program directors and faculty</a:t>
            </a:r>
          </a:p>
          <a:p>
            <a:r>
              <a:rPr lang="en-US" sz="2400" dirty="0" smtClean="0"/>
              <a:t>Limited resources</a:t>
            </a:r>
          </a:p>
          <a:p>
            <a:pPr lvl="1"/>
            <a:r>
              <a:rPr lang="en-US" sz="2000" i="1" dirty="0" smtClean="0"/>
              <a:t>Practicing</a:t>
            </a:r>
            <a:r>
              <a:rPr lang="en-US" sz="2000" dirty="0" smtClean="0"/>
              <a:t> </a:t>
            </a:r>
            <a:r>
              <a:rPr lang="en-US" sz="2000" i="1" dirty="0" smtClean="0"/>
              <a:t>physician teachers </a:t>
            </a:r>
            <a:r>
              <a:rPr lang="en-US" sz="2000" dirty="0" smtClean="0"/>
              <a:t>in our communities</a:t>
            </a:r>
          </a:p>
          <a:p>
            <a:r>
              <a:rPr lang="en-US" sz="2400" dirty="0" smtClean="0"/>
              <a:t>Accreditation obstacles and complexities</a:t>
            </a:r>
          </a:p>
        </p:txBody>
      </p:sp>
    </p:spTree>
    <p:extLst>
      <p:ext uri="{BB962C8B-B14F-4D97-AF65-F5344CB8AC3E}">
        <p14:creationId xmlns:p14="http://schemas.microsoft.com/office/powerpoint/2010/main" val="16935167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Montana’s gme 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495800"/>
          </a:xfrm>
        </p:spPr>
        <p:txBody>
          <a:bodyPr>
            <a:normAutofit fontScale="92500" lnSpcReduction="20000"/>
          </a:bodyPr>
          <a:lstStyle/>
          <a:p>
            <a:r>
              <a:rPr lang="en-US" sz="2100" dirty="0" smtClean="0"/>
              <a:t>Montana Family Medicine Residency</a:t>
            </a:r>
          </a:p>
          <a:p>
            <a:pPr lvl="1"/>
            <a:r>
              <a:rPr lang="en-US" sz="1900" dirty="0" smtClean="0"/>
              <a:t>Billings</a:t>
            </a:r>
          </a:p>
          <a:p>
            <a:pPr lvl="1"/>
            <a:r>
              <a:rPr lang="en-US" sz="1900" dirty="0" smtClean="0"/>
              <a:t>First class matriculated 1995</a:t>
            </a:r>
          </a:p>
          <a:p>
            <a:pPr lvl="1"/>
            <a:r>
              <a:rPr lang="en-US" sz="1900" dirty="0" smtClean="0"/>
              <a:t>24 residents / 8 per class</a:t>
            </a:r>
          </a:p>
          <a:p>
            <a:r>
              <a:rPr lang="en-US" sz="2100" dirty="0" smtClean="0"/>
              <a:t>Family Medicine Residency of Western Montana</a:t>
            </a:r>
          </a:p>
          <a:p>
            <a:pPr lvl="1"/>
            <a:r>
              <a:rPr lang="en-US" sz="1900" dirty="0" smtClean="0"/>
              <a:t>Missoula and Kalispell</a:t>
            </a:r>
          </a:p>
          <a:p>
            <a:pPr lvl="1"/>
            <a:r>
              <a:rPr lang="en-US" sz="1900" dirty="0" smtClean="0"/>
              <a:t>First  class matriculated 2013</a:t>
            </a:r>
          </a:p>
          <a:p>
            <a:pPr lvl="1"/>
            <a:r>
              <a:rPr lang="en-US" sz="1900" dirty="0" smtClean="0"/>
              <a:t>30 residents / 10 per class</a:t>
            </a:r>
          </a:p>
          <a:p>
            <a:r>
              <a:rPr lang="en-US" sz="2100" dirty="0" smtClean="0"/>
              <a:t>Billings Clinic Internal Medicine Residency</a:t>
            </a:r>
          </a:p>
          <a:p>
            <a:pPr lvl="1"/>
            <a:r>
              <a:rPr lang="en-US" sz="1900" dirty="0" smtClean="0"/>
              <a:t>Billings</a:t>
            </a:r>
          </a:p>
          <a:p>
            <a:pPr lvl="1"/>
            <a:r>
              <a:rPr lang="en-US" sz="1900" dirty="0" smtClean="0"/>
              <a:t>First class matriculated 2014</a:t>
            </a:r>
          </a:p>
          <a:p>
            <a:pPr lvl="1"/>
            <a:r>
              <a:rPr lang="en-US" sz="1900" dirty="0" smtClean="0"/>
              <a:t>18 residents / 6 per class (expanding to 8 w private funding)</a:t>
            </a:r>
          </a:p>
          <a:p>
            <a:pPr lvl="1"/>
            <a:endParaRPr lang="en-US" sz="2000" dirty="0" smtClean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935766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447800"/>
            <a:ext cx="7315200" cy="4799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4" name="Rectangle 4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>
              <a:defRPr/>
            </a:pPr>
            <a:r>
              <a:rPr lang="en-US" dirty="0" smtClean="0">
                <a:latin typeface="Calibri"/>
                <a:cs typeface="Calibri"/>
              </a:rPr>
              <a:t>How does montana stack up in gme?</a:t>
            </a:r>
            <a:endParaRPr lang="en-US" dirty="0" smtClean="0">
              <a:ln>
                <a:noFill/>
              </a:ln>
              <a:solidFill>
                <a:srgbClr val="A13B39"/>
              </a:solidFill>
              <a:effectLst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6783917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does montana stack up in gme?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 smtClean="0"/>
              <a:t>High</a:t>
            </a:r>
          </a:p>
          <a:p>
            <a:pPr lvl="1"/>
            <a:r>
              <a:rPr lang="en-US" sz="2000" dirty="0" smtClean="0"/>
              <a:t>New York: 79</a:t>
            </a:r>
          </a:p>
          <a:p>
            <a:pPr lvl="1"/>
            <a:r>
              <a:rPr lang="en-US" sz="2000" dirty="0" smtClean="0"/>
              <a:t>Massachusetts: 76</a:t>
            </a:r>
          </a:p>
          <a:p>
            <a:pPr lvl="1"/>
            <a:r>
              <a:rPr lang="en-US" sz="2000" dirty="0" smtClean="0"/>
              <a:t>Pennsylvania: 56</a:t>
            </a:r>
          </a:p>
          <a:p>
            <a:r>
              <a:rPr lang="en-US" sz="2400" dirty="0" smtClean="0"/>
              <a:t>Low</a:t>
            </a:r>
          </a:p>
          <a:p>
            <a:pPr lvl="1"/>
            <a:r>
              <a:rPr lang="en-US" sz="2000" dirty="0" smtClean="0"/>
              <a:t>Wyoming: 7</a:t>
            </a:r>
          </a:p>
          <a:p>
            <a:pPr lvl="1"/>
            <a:r>
              <a:rPr lang="en-US" sz="2000" dirty="0" smtClean="0"/>
              <a:t>Alaska: 5</a:t>
            </a:r>
          </a:p>
          <a:p>
            <a:pPr lvl="1"/>
            <a:r>
              <a:rPr lang="en-US" sz="2000" dirty="0" smtClean="0"/>
              <a:t>Idaho: 4</a:t>
            </a:r>
          </a:p>
          <a:p>
            <a:pPr lvl="1"/>
            <a:r>
              <a:rPr lang="en-US" sz="2000" dirty="0" smtClean="0"/>
              <a:t>Montana: 2  (increasing to approximately 7 in 2016) </a:t>
            </a:r>
          </a:p>
          <a:p>
            <a:pPr lvl="1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606627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is this important?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1727200"/>
            <a:ext cx="7924800" cy="3987800"/>
          </a:xfrm>
        </p:spPr>
        <p:txBody>
          <a:bodyPr>
            <a:normAutofit/>
          </a:bodyPr>
          <a:lstStyle/>
          <a:p>
            <a:r>
              <a:rPr lang="en-US" sz="2400" i="1" dirty="0" smtClean="0"/>
              <a:t>Family Medicine</a:t>
            </a:r>
            <a:r>
              <a:rPr lang="en-US" sz="2400" dirty="0" smtClean="0"/>
              <a:t> February 2015</a:t>
            </a:r>
          </a:p>
          <a:p>
            <a:pPr lvl="1"/>
            <a:r>
              <a:rPr lang="en-US" sz="2400" dirty="0" smtClean="0"/>
              <a:t>“55% of FM graduates in U.S practice within 100 miles of their residency”</a:t>
            </a:r>
          </a:p>
          <a:p>
            <a:pPr lvl="1"/>
            <a:r>
              <a:rPr lang="en-US" sz="2400" dirty="0" smtClean="0"/>
              <a:t>“Reached 70% in a handful of states” (including MT!)</a:t>
            </a:r>
          </a:p>
          <a:p>
            <a:pPr lvl="1"/>
            <a:r>
              <a:rPr lang="en-US" sz="2400" dirty="0" smtClean="0"/>
              <a:t>“Thus, addressing the primary care shortage, particularly in underserved areas, will require an increase in the number of residency positions in those locations.”</a:t>
            </a:r>
          </a:p>
          <a:p>
            <a:pPr lvl="1"/>
            <a:endParaRPr lang="en-US" sz="2400" dirty="0" smtClean="0"/>
          </a:p>
          <a:p>
            <a:pPr lvl="1"/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2609990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Horizon">
  <a:themeElements>
    <a:clrScheme name="Horizon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Horizon">
      <a:majorFont>
        <a:latin typeface="Arial Narrow"/>
        <a:ea typeface=""/>
        <a:cs typeface=""/>
        <a:font script="Jpan" typeface="ＭＳ ゴシック"/>
        <a:font script="Hang" typeface="HY얕은샘물M"/>
        <a:font script="Hans" typeface="华文新魏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ＭＳ ゴシック"/>
        <a:font script="Hang" typeface="HY얕은샘물M"/>
        <a:font script="Hans" typeface="华文新魏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Horizon.thmx</Template>
  <TotalTime>889</TotalTime>
  <Words>895</Words>
  <Application>Microsoft Macintosh PowerPoint</Application>
  <PresentationFormat>On-screen Show (4:3)</PresentationFormat>
  <Paragraphs>145</Paragraphs>
  <Slides>22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Horizon</vt:lpstr>
      <vt:lpstr>Graduate Medical Education (gme) in Montana:  Key Issues</vt:lpstr>
      <vt:lpstr>The medical education “pipeline”</vt:lpstr>
      <vt:lpstr>What is graduate medical education ?</vt:lpstr>
      <vt:lpstr>What does fm residency training consist of?</vt:lpstr>
      <vt:lpstr>why don’t we have more residencies in MT?</vt:lpstr>
      <vt:lpstr>Montana’s gme history</vt:lpstr>
      <vt:lpstr>How does montana stack up in gme?</vt:lpstr>
      <vt:lpstr>How does montana stack up in gme?</vt:lpstr>
      <vt:lpstr>Why is this important?</vt:lpstr>
      <vt:lpstr>2010-2012  WWAMI experience</vt:lpstr>
      <vt:lpstr>Montana FM Residency recruiting success</vt:lpstr>
      <vt:lpstr>The initial FMRWM experience</vt:lpstr>
      <vt:lpstr>What increases the likelihood of a resident practicing in the rural and underserved parts of Montana?</vt:lpstr>
      <vt:lpstr>How are MT residencies funded?</vt:lpstr>
      <vt:lpstr>Where does the state funding reside?</vt:lpstr>
      <vt:lpstr>History of hospital and State Funding of GME Approximate amounts</vt:lpstr>
      <vt:lpstr>The economic impact of investment in gme</vt:lpstr>
      <vt:lpstr>The Economic Return to Montana’s economy oF MFMR Graduates  1998-2015</vt:lpstr>
      <vt:lpstr>What would additional MT gme funding accomplish?</vt:lpstr>
      <vt:lpstr>A Montana Psychiatry Training Track</vt:lpstr>
      <vt:lpstr>SUMMARY: Key POINTS</vt:lpstr>
      <vt:lpstr>Questions?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Graduate Medical Education in Montana:  Key Issues</dc:title>
  <dc:creator>Vasquez, Ned</dc:creator>
  <cp:lastModifiedBy>Vasquez, Ned</cp:lastModifiedBy>
  <cp:revision>86</cp:revision>
  <dcterms:created xsi:type="dcterms:W3CDTF">2015-12-29T16:55:49Z</dcterms:created>
  <dcterms:modified xsi:type="dcterms:W3CDTF">2016-01-11T13:51:22Z</dcterms:modified>
</cp:coreProperties>
</file>